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4" r:id="rId3"/>
    <p:sldId id="265" r:id="rId4"/>
    <p:sldId id="266" r:id="rId5"/>
    <p:sldId id="258" r:id="rId6"/>
    <p:sldId id="269" r:id="rId7"/>
    <p:sldId id="263" r:id="rId8"/>
    <p:sldId id="273" r:id="rId9"/>
    <p:sldId id="270" r:id="rId10"/>
    <p:sldId id="271" r:id="rId11"/>
    <p:sldId id="272" r:id="rId12"/>
    <p:sldId id="259" r:id="rId13"/>
    <p:sldId id="261" r:id="rId14"/>
    <p:sldId id="262"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8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image" Target="../media/image23.wmf"/><Relationship Id="rId18" Type="http://schemas.openxmlformats.org/officeDocument/2006/relationships/image" Target="../media/image28.wmf"/><Relationship Id="rId26" Type="http://schemas.openxmlformats.org/officeDocument/2006/relationships/image" Target="../media/image36.wmf"/><Relationship Id="rId3" Type="http://schemas.openxmlformats.org/officeDocument/2006/relationships/image" Target="../media/image10.wmf"/><Relationship Id="rId21" Type="http://schemas.openxmlformats.org/officeDocument/2006/relationships/image" Target="../media/image31.wmf"/><Relationship Id="rId34" Type="http://schemas.openxmlformats.org/officeDocument/2006/relationships/image" Target="../media/image43.wmf"/><Relationship Id="rId7" Type="http://schemas.openxmlformats.org/officeDocument/2006/relationships/image" Target="../media/image17.wmf"/><Relationship Id="rId12" Type="http://schemas.openxmlformats.org/officeDocument/2006/relationships/image" Target="../media/image22.wmf"/><Relationship Id="rId17" Type="http://schemas.openxmlformats.org/officeDocument/2006/relationships/image" Target="../media/image27.wmf"/><Relationship Id="rId25" Type="http://schemas.openxmlformats.org/officeDocument/2006/relationships/image" Target="../media/image35.wmf"/><Relationship Id="rId33" Type="http://schemas.openxmlformats.org/officeDocument/2006/relationships/image" Target="../media/image42.wmf"/><Relationship Id="rId2" Type="http://schemas.openxmlformats.org/officeDocument/2006/relationships/image" Target="../media/image15.wmf"/><Relationship Id="rId16" Type="http://schemas.openxmlformats.org/officeDocument/2006/relationships/image" Target="../media/image26.wmf"/><Relationship Id="rId20" Type="http://schemas.openxmlformats.org/officeDocument/2006/relationships/image" Target="../media/image30.wmf"/><Relationship Id="rId29" Type="http://schemas.openxmlformats.org/officeDocument/2006/relationships/image" Target="../media/image14.wmf"/><Relationship Id="rId1" Type="http://schemas.openxmlformats.org/officeDocument/2006/relationships/image" Target="../media/image7.wmf"/><Relationship Id="rId6" Type="http://schemas.openxmlformats.org/officeDocument/2006/relationships/image" Target="../media/image16.wmf"/><Relationship Id="rId11" Type="http://schemas.openxmlformats.org/officeDocument/2006/relationships/image" Target="../media/image21.wmf"/><Relationship Id="rId24" Type="http://schemas.openxmlformats.org/officeDocument/2006/relationships/image" Target="../media/image34.wmf"/><Relationship Id="rId32" Type="http://schemas.openxmlformats.org/officeDocument/2006/relationships/image" Target="../media/image41.wmf"/><Relationship Id="rId5" Type="http://schemas.openxmlformats.org/officeDocument/2006/relationships/image" Target="../media/image11.wmf"/><Relationship Id="rId15" Type="http://schemas.openxmlformats.org/officeDocument/2006/relationships/image" Target="../media/image25.wmf"/><Relationship Id="rId23" Type="http://schemas.openxmlformats.org/officeDocument/2006/relationships/image" Target="../media/image33.wmf"/><Relationship Id="rId28" Type="http://schemas.openxmlformats.org/officeDocument/2006/relationships/image" Target="../media/image38.wmf"/><Relationship Id="rId10" Type="http://schemas.openxmlformats.org/officeDocument/2006/relationships/image" Target="../media/image20.wmf"/><Relationship Id="rId19" Type="http://schemas.openxmlformats.org/officeDocument/2006/relationships/image" Target="../media/image29.wmf"/><Relationship Id="rId31" Type="http://schemas.openxmlformats.org/officeDocument/2006/relationships/image" Target="../media/image40.wmf"/><Relationship Id="rId4" Type="http://schemas.openxmlformats.org/officeDocument/2006/relationships/image" Target="../media/image6.wmf"/><Relationship Id="rId9" Type="http://schemas.openxmlformats.org/officeDocument/2006/relationships/image" Target="../media/image19.wmf"/><Relationship Id="rId14" Type="http://schemas.openxmlformats.org/officeDocument/2006/relationships/image" Target="../media/image24.wmf"/><Relationship Id="rId22" Type="http://schemas.openxmlformats.org/officeDocument/2006/relationships/image" Target="../media/image32.wmf"/><Relationship Id="rId27" Type="http://schemas.openxmlformats.org/officeDocument/2006/relationships/image" Target="../media/image37.wmf"/><Relationship Id="rId30" Type="http://schemas.openxmlformats.org/officeDocument/2006/relationships/image" Target="../media/image39.wmf"/><Relationship Id="rId35" Type="http://schemas.openxmlformats.org/officeDocument/2006/relationships/image" Target="../media/image44.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3" Type="http://schemas.openxmlformats.org/officeDocument/2006/relationships/image" Target="../media/image47.wmf"/><Relationship Id="rId7" Type="http://schemas.openxmlformats.org/officeDocument/2006/relationships/image" Target="../media/image5.wmf"/><Relationship Id="rId12" Type="http://schemas.openxmlformats.org/officeDocument/2006/relationships/image" Target="../media/image12.wmf"/><Relationship Id="rId17" Type="http://schemas.openxmlformats.org/officeDocument/2006/relationships/image" Target="../media/image51.wmf"/><Relationship Id="rId2" Type="http://schemas.openxmlformats.org/officeDocument/2006/relationships/image" Target="../media/image46.wmf"/><Relationship Id="rId16" Type="http://schemas.openxmlformats.org/officeDocument/2006/relationships/image" Target="../media/image50.wmf"/><Relationship Id="rId1" Type="http://schemas.openxmlformats.org/officeDocument/2006/relationships/image" Target="../media/image45.wmf"/><Relationship Id="rId6" Type="http://schemas.openxmlformats.org/officeDocument/2006/relationships/image" Target="../media/image4.wmf"/><Relationship Id="rId11" Type="http://schemas.openxmlformats.org/officeDocument/2006/relationships/image" Target="../media/image11.wmf"/><Relationship Id="rId5" Type="http://schemas.openxmlformats.org/officeDocument/2006/relationships/image" Target="../media/image3.wmf"/><Relationship Id="rId15" Type="http://schemas.openxmlformats.org/officeDocument/2006/relationships/image" Target="../media/image49.wmf"/><Relationship Id="rId10" Type="http://schemas.openxmlformats.org/officeDocument/2006/relationships/image" Target="../media/image10.wmf"/><Relationship Id="rId4" Type="http://schemas.openxmlformats.org/officeDocument/2006/relationships/image" Target="../media/image2.wmf"/><Relationship Id="rId9" Type="http://schemas.openxmlformats.org/officeDocument/2006/relationships/image" Target="../media/image48.wmf"/><Relationship Id="rId1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image" Target="../media/image64.wmf"/><Relationship Id="rId18" Type="http://schemas.openxmlformats.org/officeDocument/2006/relationships/image" Target="../media/image69.wmf"/><Relationship Id="rId26" Type="http://schemas.openxmlformats.org/officeDocument/2006/relationships/image" Target="../media/image77.wmf"/><Relationship Id="rId3" Type="http://schemas.openxmlformats.org/officeDocument/2006/relationships/image" Target="../media/image54.wmf"/><Relationship Id="rId21" Type="http://schemas.openxmlformats.org/officeDocument/2006/relationships/image" Target="../media/image72.wmf"/><Relationship Id="rId7" Type="http://schemas.openxmlformats.org/officeDocument/2006/relationships/image" Target="../media/image58.wmf"/><Relationship Id="rId12" Type="http://schemas.openxmlformats.org/officeDocument/2006/relationships/image" Target="../media/image63.wmf"/><Relationship Id="rId17" Type="http://schemas.openxmlformats.org/officeDocument/2006/relationships/image" Target="../media/image68.wmf"/><Relationship Id="rId25" Type="http://schemas.openxmlformats.org/officeDocument/2006/relationships/image" Target="../media/image76.wmf"/><Relationship Id="rId2" Type="http://schemas.openxmlformats.org/officeDocument/2006/relationships/image" Target="../media/image53.wmf"/><Relationship Id="rId16" Type="http://schemas.openxmlformats.org/officeDocument/2006/relationships/image" Target="../media/image67.wmf"/><Relationship Id="rId20" Type="http://schemas.openxmlformats.org/officeDocument/2006/relationships/image" Target="../media/image71.wmf"/><Relationship Id="rId1" Type="http://schemas.openxmlformats.org/officeDocument/2006/relationships/image" Target="../media/image52.wmf"/><Relationship Id="rId6" Type="http://schemas.openxmlformats.org/officeDocument/2006/relationships/image" Target="../media/image57.wmf"/><Relationship Id="rId11" Type="http://schemas.openxmlformats.org/officeDocument/2006/relationships/image" Target="../media/image62.wmf"/><Relationship Id="rId24" Type="http://schemas.openxmlformats.org/officeDocument/2006/relationships/image" Target="../media/image75.wmf"/><Relationship Id="rId5" Type="http://schemas.openxmlformats.org/officeDocument/2006/relationships/image" Target="../media/image56.wmf"/><Relationship Id="rId15" Type="http://schemas.openxmlformats.org/officeDocument/2006/relationships/image" Target="../media/image66.wmf"/><Relationship Id="rId23" Type="http://schemas.openxmlformats.org/officeDocument/2006/relationships/image" Target="../media/image74.wmf"/><Relationship Id="rId10" Type="http://schemas.openxmlformats.org/officeDocument/2006/relationships/image" Target="../media/image61.wmf"/><Relationship Id="rId19" Type="http://schemas.openxmlformats.org/officeDocument/2006/relationships/image" Target="../media/image70.wmf"/><Relationship Id="rId4" Type="http://schemas.openxmlformats.org/officeDocument/2006/relationships/image" Target="../media/image55.wmf"/><Relationship Id="rId9" Type="http://schemas.openxmlformats.org/officeDocument/2006/relationships/image" Target="../media/image60.wmf"/><Relationship Id="rId14" Type="http://schemas.openxmlformats.org/officeDocument/2006/relationships/image" Target="../media/image65.wmf"/><Relationship Id="rId22" Type="http://schemas.openxmlformats.org/officeDocument/2006/relationships/image" Target="../media/image73.wmf"/><Relationship Id="rId27" Type="http://schemas.openxmlformats.org/officeDocument/2006/relationships/image" Target="../media/image78.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86.wmf"/><Relationship Id="rId13" Type="http://schemas.openxmlformats.org/officeDocument/2006/relationships/image" Target="../media/image91.wmf"/><Relationship Id="rId18" Type="http://schemas.openxmlformats.org/officeDocument/2006/relationships/image" Target="../media/image96.wmf"/><Relationship Id="rId3" Type="http://schemas.openxmlformats.org/officeDocument/2006/relationships/image" Target="../media/image81.wmf"/><Relationship Id="rId21" Type="http://schemas.openxmlformats.org/officeDocument/2006/relationships/image" Target="../media/image99.wmf"/><Relationship Id="rId7" Type="http://schemas.openxmlformats.org/officeDocument/2006/relationships/image" Target="../media/image85.wmf"/><Relationship Id="rId12" Type="http://schemas.openxmlformats.org/officeDocument/2006/relationships/image" Target="../media/image90.wmf"/><Relationship Id="rId17" Type="http://schemas.openxmlformats.org/officeDocument/2006/relationships/image" Target="../media/image95.wmf"/><Relationship Id="rId25" Type="http://schemas.openxmlformats.org/officeDocument/2006/relationships/image" Target="../media/image103.wmf"/><Relationship Id="rId2" Type="http://schemas.openxmlformats.org/officeDocument/2006/relationships/image" Target="../media/image80.wmf"/><Relationship Id="rId16" Type="http://schemas.openxmlformats.org/officeDocument/2006/relationships/image" Target="../media/image94.wmf"/><Relationship Id="rId20" Type="http://schemas.openxmlformats.org/officeDocument/2006/relationships/image" Target="../media/image98.wmf"/><Relationship Id="rId1" Type="http://schemas.openxmlformats.org/officeDocument/2006/relationships/image" Target="../media/image79.wmf"/><Relationship Id="rId6" Type="http://schemas.openxmlformats.org/officeDocument/2006/relationships/image" Target="../media/image84.wmf"/><Relationship Id="rId11" Type="http://schemas.openxmlformats.org/officeDocument/2006/relationships/image" Target="../media/image89.wmf"/><Relationship Id="rId24" Type="http://schemas.openxmlformats.org/officeDocument/2006/relationships/image" Target="../media/image102.wmf"/><Relationship Id="rId5" Type="http://schemas.openxmlformats.org/officeDocument/2006/relationships/image" Target="../media/image83.wmf"/><Relationship Id="rId15" Type="http://schemas.openxmlformats.org/officeDocument/2006/relationships/image" Target="../media/image93.wmf"/><Relationship Id="rId23" Type="http://schemas.openxmlformats.org/officeDocument/2006/relationships/image" Target="../media/image101.wmf"/><Relationship Id="rId10" Type="http://schemas.openxmlformats.org/officeDocument/2006/relationships/image" Target="../media/image88.wmf"/><Relationship Id="rId19" Type="http://schemas.openxmlformats.org/officeDocument/2006/relationships/image" Target="../media/image97.wmf"/><Relationship Id="rId4" Type="http://schemas.openxmlformats.org/officeDocument/2006/relationships/image" Target="../media/image82.wmf"/><Relationship Id="rId9" Type="http://schemas.openxmlformats.org/officeDocument/2006/relationships/image" Target="../media/image87.wmf"/><Relationship Id="rId14" Type="http://schemas.openxmlformats.org/officeDocument/2006/relationships/image" Target="../media/image92.wmf"/><Relationship Id="rId22" Type="http://schemas.openxmlformats.org/officeDocument/2006/relationships/image" Target="../media/image10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6.wmf"/><Relationship Id="rId2" Type="http://schemas.openxmlformats.org/officeDocument/2006/relationships/image" Target="../media/image105.wmf"/><Relationship Id="rId1" Type="http://schemas.openxmlformats.org/officeDocument/2006/relationships/image" Target="../media/image104.wmf"/><Relationship Id="rId4" Type="http://schemas.openxmlformats.org/officeDocument/2006/relationships/image" Target="../media/image107.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120.wmf"/><Relationship Id="rId13" Type="http://schemas.openxmlformats.org/officeDocument/2006/relationships/image" Target="../media/image125.wmf"/><Relationship Id="rId18" Type="http://schemas.openxmlformats.org/officeDocument/2006/relationships/image" Target="../media/image130.wmf"/><Relationship Id="rId3" Type="http://schemas.openxmlformats.org/officeDocument/2006/relationships/image" Target="../media/image115.wmf"/><Relationship Id="rId21" Type="http://schemas.openxmlformats.org/officeDocument/2006/relationships/image" Target="../media/image133.wmf"/><Relationship Id="rId7" Type="http://schemas.openxmlformats.org/officeDocument/2006/relationships/image" Target="../media/image119.wmf"/><Relationship Id="rId12" Type="http://schemas.openxmlformats.org/officeDocument/2006/relationships/image" Target="../media/image124.wmf"/><Relationship Id="rId17" Type="http://schemas.openxmlformats.org/officeDocument/2006/relationships/image" Target="../media/image129.wmf"/><Relationship Id="rId2" Type="http://schemas.openxmlformats.org/officeDocument/2006/relationships/image" Target="../media/image114.wmf"/><Relationship Id="rId16" Type="http://schemas.openxmlformats.org/officeDocument/2006/relationships/image" Target="../media/image128.wmf"/><Relationship Id="rId20" Type="http://schemas.openxmlformats.org/officeDocument/2006/relationships/image" Target="../media/image132.wmf"/><Relationship Id="rId1" Type="http://schemas.openxmlformats.org/officeDocument/2006/relationships/image" Target="../media/image113.wmf"/><Relationship Id="rId6" Type="http://schemas.openxmlformats.org/officeDocument/2006/relationships/image" Target="../media/image118.wmf"/><Relationship Id="rId11" Type="http://schemas.openxmlformats.org/officeDocument/2006/relationships/image" Target="../media/image123.wmf"/><Relationship Id="rId5" Type="http://schemas.openxmlformats.org/officeDocument/2006/relationships/image" Target="../media/image117.wmf"/><Relationship Id="rId15" Type="http://schemas.openxmlformats.org/officeDocument/2006/relationships/image" Target="../media/image127.wmf"/><Relationship Id="rId10" Type="http://schemas.openxmlformats.org/officeDocument/2006/relationships/image" Target="../media/image122.wmf"/><Relationship Id="rId19" Type="http://schemas.openxmlformats.org/officeDocument/2006/relationships/image" Target="../media/image131.wmf"/><Relationship Id="rId4" Type="http://schemas.openxmlformats.org/officeDocument/2006/relationships/image" Target="../media/image116.wmf"/><Relationship Id="rId9" Type="http://schemas.openxmlformats.org/officeDocument/2006/relationships/image" Target="../media/image121.wmf"/><Relationship Id="rId14" Type="http://schemas.openxmlformats.org/officeDocument/2006/relationships/image" Target="../media/image126.wmf"/><Relationship Id="rId22" Type="http://schemas.openxmlformats.org/officeDocument/2006/relationships/image" Target="../media/image13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42.wmf"/><Relationship Id="rId13" Type="http://schemas.openxmlformats.org/officeDocument/2006/relationships/image" Target="../media/image147.wmf"/><Relationship Id="rId18" Type="http://schemas.openxmlformats.org/officeDocument/2006/relationships/image" Target="../media/image152.wmf"/><Relationship Id="rId26" Type="http://schemas.openxmlformats.org/officeDocument/2006/relationships/image" Target="../media/image160.wmf"/><Relationship Id="rId3" Type="http://schemas.openxmlformats.org/officeDocument/2006/relationships/image" Target="../media/image137.wmf"/><Relationship Id="rId21" Type="http://schemas.openxmlformats.org/officeDocument/2006/relationships/image" Target="../media/image155.wmf"/><Relationship Id="rId7" Type="http://schemas.openxmlformats.org/officeDocument/2006/relationships/image" Target="../media/image141.wmf"/><Relationship Id="rId12" Type="http://schemas.openxmlformats.org/officeDocument/2006/relationships/image" Target="../media/image146.wmf"/><Relationship Id="rId17" Type="http://schemas.openxmlformats.org/officeDocument/2006/relationships/image" Target="../media/image151.wmf"/><Relationship Id="rId25" Type="http://schemas.openxmlformats.org/officeDocument/2006/relationships/image" Target="../media/image159.wmf"/><Relationship Id="rId2" Type="http://schemas.openxmlformats.org/officeDocument/2006/relationships/image" Target="../media/image136.wmf"/><Relationship Id="rId16" Type="http://schemas.openxmlformats.org/officeDocument/2006/relationships/image" Target="../media/image150.wmf"/><Relationship Id="rId20" Type="http://schemas.openxmlformats.org/officeDocument/2006/relationships/image" Target="../media/image154.wmf"/><Relationship Id="rId29" Type="http://schemas.openxmlformats.org/officeDocument/2006/relationships/image" Target="../media/image163.wmf"/><Relationship Id="rId1" Type="http://schemas.openxmlformats.org/officeDocument/2006/relationships/image" Target="../media/image135.wmf"/><Relationship Id="rId6" Type="http://schemas.openxmlformats.org/officeDocument/2006/relationships/image" Target="../media/image140.wmf"/><Relationship Id="rId11" Type="http://schemas.openxmlformats.org/officeDocument/2006/relationships/image" Target="../media/image145.wmf"/><Relationship Id="rId24" Type="http://schemas.openxmlformats.org/officeDocument/2006/relationships/image" Target="../media/image158.wmf"/><Relationship Id="rId5" Type="http://schemas.openxmlformats.org/officeDocument/2006/relationships/image" Target="../media/image139.wmf"/><Relationship Id="rId15" Type="http://schemas.openxmlformats.org/officeDocument/2006/relationships/image" Target="../media/image149.wmf"/><Relationship Id="rId23" Type="http://schemas.openxmlformats.org/officeDocument/2006/relationships/image" Target="../media/image157.wmf"/><Relationship Id="rId28" Type="http://schemas.openxmlformats.org/officeDocument/2006/relationships/image" Target="../media/image162.wmf"/><Relationship Id="rId10" Type="http://schemas.openxmlformats.org/officeDocument/2006/relationships/image" Target="../media/image144.wmf"/><Relationship Id="rId19" Type="http://schemas.openxmlformats.org/officeDocument/2006/relationships/image" Target="../media/image153.wmf"/><Relationship Id="rId4" Type="http://schemas.openxmlformats.org/officeDocument/2006/relationships/image" Target="../media/image138.wmf"/><Relationship Id="rId9" Type="http://schemas.openxmlformats.org/officeDocument/2006/relationships/image" Target="../media/image143.wmf"/><Relationship Id="rId14" Type="http://schemas.openxmlformats.org/officeDocument/2006/relationships/image" Target="../media/image148.wmf"/><Relationship Id="rId22" Type="http://schemas.openxmlformats.org/officeDocument/2006/relationships/image" Target="../media/image156.wmf"/><Relationship Id="rId27" Type="http://schemas.openxmlformats.org/officeDocument/2006/relationships/image" Target="../media/image161.wmf"/><Relationship Id="rId30" Type="http://schemas.openxmlformats.org/officeDocument/2006/relationships/image" Target="../media/image164.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144.wmf"/><Relationship Id="rId13" Type="http://schemas.openxmlformats.org/officeDocument/2006/relationships/image" Target="../media/image169.wmf"/><Relationship Id="rId3" Type="http://schemas.openxmlformats.org/officeDocument/2006/relationships/image" Target="../media/image137.wmf"/><Relationship Id="rId7" Type="http://schemas.openxmlformats.org/officeDocument/2006/relationships/image" Target="../media/image143.wmf"/><Relationship Id="rId12" Type="http://schemas.openxmlformats.org/officeDocument/2006/relationships/image" Target="../media/image168.wmf"/><Relationship Id="rId2" Type="http://schemas.openxmlformats.org/officeDocument/2006/relationships/image" Target="../media/image136.wmf"/><Relationship Id="rId16" Type="http://schemas.openxmlformats.org/officeDocument/2006/relationships/image" Target="../media/image172.wmf"/><Relationship Id="rId1" Type="http://schemas.openxmlformats.org/officeDocument/2006/relationships/image" Target="../media/image135.wmf"/><Relationship Id="rId6" Type="http://schemas.openxmlformats.org/officeDocument/2006/relationships/image" Target="../media/image142.wmf"/><Relationship Id="rId11" Type="http://schemas.openxmlformats.org/officeDocument/2006/relationships/image" Target="../media/image167.wmf"/><Relationship Id="rId5" Type="http://schemas.openxmlformats.org/officeDocument/2006/relationships/image" Target="../media/image141.wmf"/><Relationship Id="rId15" Type="http://schemas.openxmlformats.org/officeDocument/2006/relationships/image" Target="../media/image171.wmf"/><Relationship Id="rId10" Type="http://schemas.openxmlformats.org/officeDocument/2006/relationships/image" Target="../media/image166.wmf"/><Relationship Id="rId4" Type="http://schemas.openxmlformats.org/officeDocument/2006/relationships/image" Target="../media/image139.wmf"/><Relationship Id="rId9" Type="http://schemas.openxmlformats.org/officeDocument/2006/relationships/image" Target="../media/image146.wmf"/><Relationship Id="rId14" Type="http://schemas.openxmlformats.org/officeDocument/2006/relationships/image" Target="../media/image17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798D0D-4BBE-4912-9C9E-55433B1E4C2A}" type="datetimeFigureOut">
              <a:rPr lang="en-CA" smtClean="0"/>
              <a:pPr/>
              <a:t>2020-04-06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6A5ED9-0A4C-4D36-9D26-AAF6CAF9F111}" type="slidenum">
              <a:rPr lang="en-CA" smtClean="0"/>
              <a:pPr/>
              <a:t>‹#›</a:t>
            </a:fld>
            <a:endParaRPr lang="en-CA"/>
          </a:p>
        </p:txBody>
      </p:sp>
    </p:spTree>
    <p:extLst>
      <p:ext uri="{BB962C8B-B14F-4D97-AF65-F5344CB8AC3E}">
        <p14:creationId xmlns:p14="http://schemas.microsoft.com/office/powerpoint/2010/main" val="2867420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296A5ED9-0A4C-4D36-9D26-AAF6CAF9F111}" type="slidenum">
              <a:rPr lang="en-CA" smtClean="0"/>
              <a:pPr/>
              <a:t>1</a:t>
            </a:fld>
            <a:endParaRPr lang="en-CA"/>
          </a:p>
        </p:txBody>
      </p:sp>
    </p:spTree>
    <p:extLst>
      <p:ext uri="{BB962C8B-B14F-4D97-AF65-F5344CB8AC3E}">
        <p14:creationId xmlns:p14="http://schemas.microsoft.com/office/powerpoint/2010/main" val="2211832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96A5ED9-0A4C-4D36-9D26-AAF6CAF9F111}" type="slidenum">
              <a:rPr lang="en-CA" smtClean="0"/>
              <a:pPr/>
              <a:t>10</a:t>
            </a:fld>
            <a:endParaRPr lang="en-CA"/>
          </a:p>
        </p:txBody>
      </p:sp>
    </p:spTree>
    <p:extLst>
      <p:ext uri="{BB962C8B-B14F-4D97-AF65-F5344CB8AC3E}">
        <p14:creationId xmlns:p14="http://schemas.microsoft.com/office/powerpoint/2010/main" val="2078425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96A5ED9-0A4C-4D36-9D26-AAF6CAF9F111}" type="slidenum">
              <a:rPr lang="en-CA" smtClean="0"/>
              <a:pPr/>
              <a:t>11</a:t>
            </a:fld>
            <a:endParaRPr lang="en-CA"/>
          </a:p>
        </p:txBody>
      </p:sp>
    </p:spTree>
    <p:extLst>
      <p:ext uri="{BB962C8B-B14F-4D97-AF65-F5344CB8AC3E}">
        <p14:creationId xmlns:p14="http://schemas.microsoft.com/office/powerpoint/2010/main" val="3341140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296A5ED9-0A4C-4D36-9D26-AAF6CAF9F111}" type="slidenum">
              <a:rPr lang="en-CA" smtClean="0"/>
              <a:pPr/>
              <a:t>12</a:t>
            </a:fld>
            <a:endParaRPr lang="en-CA"/>
          </a:p>
        </p:txBody>
      </p:sp>
    </p:spTree>
    <p:extLst>
      <p:ext uri="{BB962C8B-B14F-4D97-AF65-F5344CB8AC3E}">
        <p14:creationId xmlns:p14="http://schemas.microsoft.com/office/powerpoint/2010/main" val="864077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296A5ED9-0A4C-4D36-9D26-AAF6CAF9F111}" type="slidenum">
              <a:rPr lang="en-CA" smtClean="0"/>
              <a:pPr/>
              <a:t>13</a:t>
            </a:fld>
            <a:endParaRPr lang="en-CA"/>
          </a:p>
        </p:txBody>
      </p:sp>
    </p:spTree>
    <p:extLst>
      <p:ext uri="{BB962C8B-B14F-4D97-AF65-F5344CB8AC3E}">
        <p14:creationId xmlns:p14="http://schemas.microsoft.com/office/powerpoint/2010/main" val="2882138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296A5ED9-0A4C-4D36-9D26-AAF6CAF9F111}" type="slidenum">
              <a:rPr lang="en-CA" smtClean="0"/>
              <a:pPr/>
              <a:t>14</a:t>
            </a:fld>
            <a:endParaRPr lang="en-CA"/>
          </a:p>
        </p:txBody>
      </p:sp>
    </p:spTree>
    <p:extLst>
      <p:ext uri="{BB962C8B-B14F-4D97-AF65-F5344CB8AC3E}">
        <p14:creationId xmlns:p14="http://schemas.microsoft.com/office/powerpoint/2010/main" val="3215478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a:lstStyle/>
          <a:p>
            <a:pPr eaLnBrk="1" hangingPunct="1">
              <a:spcBef>
                <a:spcPct val="0"/>
              </a:spcBef>
            </a:pPr>
            <a:endParaRPr lang="en-CA"/>
          </a:p>
        </p:txBody>
      </p:sp>
      <p:sp>
        <p:nvSpPr>
          <p:cNvPr id="19460" name="Slide Number Placeholder 3"/>
          <p:cNvSpPr>
            <a:spLocks noGrp="1"/>
          </p:cNvSpPr>
          <p:nvPr>
            <p:ph type="sldNum" sz="quarter" idx="5"/>
          </p:nvPr>
        </p:nvSpPr>
        <p:spPr bwMode="auto">
          <a:noFill/>
          <a:ln>
            <a:miter lim="800000"/>
            <a:headEnd/>
            <a:tailEnd/>
          </a:ln>
        </p:spPr>
        <p:txBody>
          <a:bodyPr/>
          <a:lstStyle/>
          <a:p>
            <a:fld id="{CC2A1A29-6365-4797-B9B2-F80C94D473A5}" type="slidenum">
              <a:rPr lang="en-CA"/>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a:lstStyle/>
          <a:p>
            <a:pPr eaLnBrk="1" hangingPunct="1">
              <a:spcBef>
                <a:spcPct val="0"/>
              </a:spcBef>
            </a:pPr>
            <a:endParaRPr lang="en-CA"/>
          </a:p>
        </p:txBody>
      </p:sp>
      <p:sp>
        <p:nvSpPr>
          <p:cNvPr id="20484" name="Slide Number Placeholder 3"/>
          <p:cNvSpPr>
            <a:spLocks noGrp="1"/>
          </p:cNvSpPr>
          <p:nvPr>
            <p:ph type="sldNum" sz="quarter" idx="5"/>
          </p:nvPr>
        </p:nvSpPr>
        <p:spPr bwMode="auto">
          <a:noFill/>
          <a:ln>
            <a:miter lim="800000"/>
            <a:headEnd/>
            <a:tailEnd/>
          </a:ln>
        </p:spPr>
        <p:txBody>
          <a:bodyPr/>
          <a:lstStyle/>
          <a:p>
            <a:fld id="{B4D703C3-B4AA-429A-B476-DE35FE8B8830}" type="slidenum">
              <a:rPr lang="en-CA"/>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a:lstStyle/>
          <a:p>
            <a:pPr eaLnBrk="1" hangingPunct="1">
              <a:spcBef>
                <a:spcPct val="0"/>
              </a:spcBef>
            </a:pPr>
            <a:endParaRPr lang="en-CA"/>
          </a:p>
        </p:txBody>
      </p:sp>
      <p:sp>
        <p:nvSpPr>
          <p:cNvPr id="21508" name="Slide Number Placeholder 3"/>
          <p:cNvSpPr>
            <a:spLocks noGrp="1"/>
          </p:cNvSpPr>
          <p:nvPr>
            <p:ph type="sldNum" sz="quarter" idx="5"/>
          </p:nvPr>
        </p:nvSpPr>
        <p:spPr bwMode="auto">
          <a:noFill/>
          <a:ln>
            <a:miter lim="800000"/>
            <a:headEnd/>
            <a:tailEnd/>
          </a:ln>
        </p:spPr>
        <p:txBody>
          <a:bodyPr/>
          <a:lstStyle/>
          <a:p>
            <a:fld id="{133F68D1-6841-4927-A493-DCF885E4165B}" type="slidenum">
              <a:rPr lang="en-CA"/>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296A5ED9-0A4C-4D36-9D26-AAF6CAF9F111}" type="slidenum">
              <a:rPr lang="en-CA" smtClean="0"/>
              <a:pPr/>
              <a:t>5</a:t>
            </a:fld>
            <a:endParaRPr lang="en-CA"/>
          </a:p>
        </p:txBody>
      </p:sp>
    </p:spTree>
    <p:extLst>
      <p:ext uri="{BB962C8B-B14F-4D97-AF65-F5344CB8AC3E}">
        <p14:creationId xmlns:p14="http://schemas.microsoft.com/office/powerpoint/2010/main" val="554332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a:lstStyle/>
          <a:p>
            <a:pPr>
              <a:spcBef>
                <a:spcPct val="0"/>
              </a:spcBef>
            </a:pPr>
            <a:endParaRPr lang="en-US"/>
          </a:p>
        </p:txBody>
      </p:sp>
      <p:sp>
        <p:nvSpPr>
          <p:cNvPr id="18436" name="Slide Number Placeholder 3"/>
          <p:cNvSpPr>
            <a:spLocks noGrp="1"/>
          </p:cNvSpPr>
          <p:nvPr>
            <p:ph type="sldNum" sz="quarter" idx="5"/>
          </p:nvPr>
        </p:nvSpPr>
        <p:spPr bwMode="auto">
          <a:noFill/>
          <a:ln>
            <a:miter lim="800000"/>
            <a:headEnd/>
            <a:tailEnd/>
          </a:ln>
        </p:spPr>
        <p:txBody>
          <a:bodyPr/>
          <a:lstStyle/>
          <a:p>
            <a:fld id="{EC3ED45E-00A0-4309-9B19-A853E97685E6}" type="slidenum">
              <a:rPr lang="en-CA"/>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96A5ED9-0A4C-4D36-9D26-AAF6CAF9F111}" type="slidenum">
              <a:rPr lang="en-CA" smtClean="0"/>
              <a:pPr/>
              <a:t>7</a:t>
            </a:fld>
            <a:endParaRPr lang="en-CA"/>
          </a:p>
        </p:txBody>
      </p:sp>
    </p:spTree>
    <p:extLst>
      <p:ext uri="{BB962C8B-B14F-4D97-AF65-F5344CB8AC3E}">
        <p14:creationId xmlns:p14="http://schemas.microsoft.com/office/powerpoint/2010/main" val="1780443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96A5ED9-0A4C-4D36-9D26-AAF6CAF9F111}" type="slidenum">
              <a:rPr lang="en-CA" smtClean="0"/>
              <a:pPr/>
              <a:t>8</a:t>
            </a:fld>
            <a:endParaRPr lang="en-CA"/>
          </a:p>
        </p:txBody>
      </p:sp>
    </p:spTree>
    <p:extLst>
      <p:ext uri="{BB962C8B-B14F-4D97-AF65-F5344CB8AC3E}">
        <p14:creationId xmlns:p14="http://schemas.microsoft.com/office/powerpoint/2010/main" val="1627778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296A5ED9-0A4C-4D36-9D26-AAF6CAF9F111}" type="slidenum">
              <a:rPr lang="en-CA" smtClean="0"/>
              <a:pPr/>
              <a:t>9</a:t>
            </a:fld>
            <a:endParaRPr lang="en-CA"/>
          </a:p>
        </p:txBody>
      </p:sp>
    </p:spTree>
    <p:extLst>
      <p:ext uri="{BB962C8B-B14F-4D97-AF65-F5344CB8AC3E}">
        <p14:creationId xmlns:p14="http://schemas.microsoft.com/office/powerpoint/2010/main" val="3729364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920EA80A-E061-4022-A55A-5A90FF30CC53}" type="datetimeFigureOut">
              <a:rPr lang="en-CA" smtClean="0"/>
              <a:pPr/>
              <a:t>2020-04-06</a:t>
            </a:fld>
            <a:endParaRPr lang="en-C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C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D02ACA8-DFE6-4BC3-AC40-0069BF3808FC}"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20EA80A-E061-4022-A55A-5A90FF30CC53}" type="datetimeFigureOut">
              <a:rPr lang="en-CA" smtClean="0"/>
              <a:pPr/>
              <a:t>2020-04-06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D02ACA8-DFE6-4BC3-AC40-0069BF3808F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20EA80A-E061-4022-A55A-5A90FF30CC53}" type="datetimeFigureOut">
              <a:rPr lang="en-CA" smtClean="0"/>
              <a:pPr/>
              <a:t>2020-04-06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D02ACA8-DFE6-4BC3-AC40-0069BF3808F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20EA80A-E061-4022-A55A-5A90FF30CC53}" type="datetimeFigureOut">
              <a:rPr lang="en-CA" smtClean="0"/>
              <a:pPr/>
              <a:t>2020-04-06</a:t>
            </a:fld>
            <a:endParaRPr lang="en-CA"/>
          </a:p>
        </p:txBody>
      </p:sp>
      <p:sp>
        <p:nvSpPr>
          <p:cNvPr id="9" name="Slide Number Placeholder 8"/>
          <p:cNvSpPr>
            <a:spLocks noGrp="1"/>
          </p:cNvSpPr>
          <p:nvPr>
            <p:ph type="sldNum" sz="quarter" idx="15"/>
          </p:nvPr>
        </p:nvSpPr>
        <p:spPr/>
        <p:txBody>
          <a:bodyPr rtlCol="0"/>
          <a:lstStyle/>
          <a:p>
            <a:fld id="{ED02ACA8-DFE6-4BC3-AC40-0069BF3808FC}" type="slidenum">
              <a:rPr lang="en-CA" smtClean="0"/>
              <a:pPr/>
              <a:t>‹#›</a:t>
            </a:fld>
            <a:endParaRPr lang="en-CA"/>
          </a:p>
        </p:txBody>
      </p:sp>
      <p:sp>
        <p:nvSpPr>
          <p:cNvPr id="10" name="Footer Placeholder 9"/>
          <p:cNvSpPr>
            <a:spLocks noGrp="1"/>
          </p:cNvSpPr>
          <p:nvPr>
            <p:ph type="ftr" sz="quarter" idx="16"/>
          </p:nvPr>
        </p:nvSpPr>
        <p:spPr/>
        <p:txBody>
          <a:bodyPr rtlCol="0"/>
          <a:lstStyle/>
          <a:p>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20EA80A-E061-4022-A55A-5A90FF30CC53}" type="datetimeFigureOut">
              <a:rPr lang="en-CA" smtClean="0"/>
              <a:pPr/>
              <a:t>2020-04-06</a:t>
            </a:fld>
            <a:endParaRPr lang="en-C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C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D02ACA8-DFE6-4BC3-AC40-0069BF3808FC}"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20EA80A-E061-4022-A55A-5A90FF30CC53}" type="datetimeFigureOut">
              <a:rPr lang="en-CA" smtClean="0"/>
              <a:pPr/>
              <a:t>2020-04-06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D02ACA8-DFE6-4BC3-AC40-0069BF3808FC}" type="slidenum">
              <a:rPr lang="en-CA" smtClean="0"/>
              <a:pPr/>
              <a:t>‹#›</a:t>
            </a:fld>
            <a:endParaRPr lang="en-C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920EA80A-E061-4022-A55A-5A90FF30CC53}" type="datetimeFigureOut">
              <a:rPr lang="en-CA" smtClean="0"/>
              <a:pPr/>
              <a:t>2020-04-06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D02ACA8-DFE6-4BC3-AC40-0069BF3808FC}" type="slidenum">
              <a:rPr lang="en-CA" smtClean="0"/>
              <a:pPr/>
              <a:t>‹#›</a:t>
            </a:fld>
            <a:endParaRPr lang="en-C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920EA80A-E061-4022-A55A-5A90FF30CC53}" type="datetimeFigureOut">
              <a:rPr lang="en-CA" smtClean="0"/>
              <a:pPr/>
              <a:t>2020-04-06</a:t>
            </a:fld>
            <a:endParaRPr lang="en-CA"/>
          </a:p>
        </p:txBody>
      </p:sp>
      <p:sp>
        <p:nvSpPr>
          <p:cNvPr id="7" name="Slide Number Placeholder 6"/>
          <p:cNvSpPr>
            <a:spLocks noGrp="1"/>
          </p:cNvSpPr>
          <p:nvPr>
            <p:ph type="sldNum" sz="quarter" idx="11"/>
          </p:nvPr>
        </p:nvSpPr>
        <p:spPr/>
        <p:txBody>
          <a:bodyPr rtlCol="0"/>
          <a:lstStyle/>
          <a:p>
            <a:fld id="{ED02ACA8-DFE6-4BC3-AC40-0069BF3808FC}" type="slidenum">
              <a:rPr lang="en-CA" smtClean="0"/>
              <a:pPr/>
              <a:t>‹#›</a:t>
            </a:fld>
            <a:endParaRPr lang="en-CA"/>
          </a:p>
        </p:txBody>
      </p:sp>
      <p:sp>
        <p:nvSpPr>
          <p:cNvPr id="8" name="Footer Placeholder 7"/>
          <p:cNvSpPr>
            <a:spLocks noGrp="1"/>
          </p:cNvSpPr>
          <p:nvPr>
            <p:ph type="ftr" sz="quarter" idx="12"/>
          </p:nvPr>
        </p:nvSpPr>
        <p:spPr/>
        <p:txBody>
          <a:bodyPr rtlCol="0"/>
          <a:lstStyle/>
          <a:p>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EA80A-E061-4022-A55A-5A90FF30CC53}" type="datetimeFigureOut">
              <a:rPr lang="en-CA" smtClean="0"/>
              <a:pPr/>
              <a:t>2020-04-06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D02ACA8-DFE6-4BC3-AC40-0069BF3808F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920EA80A-E061-4022-A55A-5A90FF30CC53}" type="datetimeFigureOut">
              <a:rPr lang="en-CA" smtClean="0"/>
              <a:pPr/>
              <a:t>2020-04-06</a:t>
            </a:fld>
            <a:endParaRPr lang="en-CA"/>
          </a:p>
        </p:txBody>
      </p:sp>
      <p:sp>
        <p:nvSpPr>
          <p:cNvPr id="22" name="Slide Number Placeholder 21"/>
          <p:cNvSpPr>
            <a:spLocks noGrp="1"/>
          </p:cNvSpPr>
          <p:nvPr>
            <p:ph type="sldNum" sz="quarter" idx="15"/>
          </p:nvPr>
        </p:nvSpPr>
        <p:spPr/>
        <p:txBody>
          <a:bodyPr rtlCol="0"/>
          <a:lstStyle/>
          <a:p>
            <a:fld id="{ED02ACA8-DFE6-4BC3-AC40-0069BF3808FC}" type="slidenum">
              <a:rPr lang="en-CA" smtClean="0"/>
              <a:pPr/>
              <a:t>‹#›</a:t>
            </a:fld>
            <a:endParaRPr lang="en-CA"/>
          </a:p>
        </p:txBody>
      </p:sp>
      <p:sp>
        <p:nvSpPr>
          <p:cNvPr id="23" name="Footer Placeholder 22"/>
          <p:cNvSpPr>
            <a:spLocks noGrp="1"/>
          </p:cNvSpPr>
          <p:nvPr>
            <p:ph type="ftr" sz="quarter" idx="16"/>
          </p:nvPr>
        </p:nvSpPr>
        <p:spPr/>
        <p:txBody>
          <a:bodyPr rtlCol="0"/>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20EA80A-E061-4022-A55A-5A90FF30CC53}" type="datetimeFigureOut">
              <a:rPr lang="en-CA" smtClean="0"/>
              <a:pPr/>
              <a:t>2020-04-06</a:t>
            </a:fld>
            <a:endParaRPr lang="en-CA"/>
          </a:p>
        </p:txBody>
      </p:sp>
      <p:sp>
        <p:nvSpPr>
          <p:cNvPr id="18" name="Slide Number Placeholder 17"/>
          <p:cNvSpPr>
            <a:spLocks noGrp="1"/>
          </p:cNvSpPr>
          <p:nvPr>
            <p:ph type="sldNum" sz="quarter" idx="11"/>
          </p:nvPr>
        </p:nvSpPr>
        <p:spPr/>
        <p:txBody>
          <a:bodyPr rtlCol="0"/>
          <a:lstStyle/>
          <a:p>
            <a:fld id="{ED02ACA8-DFE6-4BC3-AC40-0069BF3808FC}" type="slidenum">
              <a:rPr lang="en-CA" smtClean="0"/>
              <a:pPr/>
              <a:t>‹#›</a:t>
            </a:fld>
            <a:endParaRPr lang="en-CA"/>
          </a:p>
        </p:txBody>
      </p:sp>
      <p:sp>
        <p:nvSpPr>
          <p:cNvPr id="21" name="Footer Placeholder 20"/>
          <p:cNvSpPr>
            <a:spLocks noGrp="1"/>
          </p:cNvSpPr>
          <p:nvPr>
            <p:ph type="ftr" sz="quarter" idx="12"/>
          </p:nvPr>
        </p:nvSpPr>
        <p:spPr/>
        <p:txBody>
          <a:bodyPr rtlCol="0"/>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20EA80A-E061-4022-A55A-5A90FF30CC53}" type="datetimeFigureOut">
              <a:rPr lang="en-CA" smtClean="0"/>
              <a:pPr/>
              <a:t>2020-04-06</a:t>
            </a:fld>
            <a:endParaRPr lang="en-C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D02ACA8-DFE6-4BC3-AC40-0069BF3808F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cmath.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1.png"/></Relationships>
</file>

<file path=ppt/slides/_rels/slide11.xml.rels><?xml version="1.0" encoding="UTF-8" standalone="yes"?>
<Relationships xmlns="http://schemas.openxmlformats.org/package/2006/relationships"><Relationship Id="rId3" Type="http://schemas.openxmlformats.org/officeDocument/2006/relationships/image" Target="../media/image1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32.bin"/><Relationship Id="rId13" Type="http://schemas.openxmlformats.org/officeDocument/2006/relationships/image" Target="../media/image117.wmf"/><Relationship Id="rId18" Type="http://schemas.openxmlformats.org/officeDocument/2006/relationships/oleObject" Target="../embeddings/oleObject137.bin"/><Relationship Id="rId26" Type="http://schemas.openxmlformats.org/officeDocument/2006/relationships/oleObject" Target="../embeddings/oleObject141.bin"/><Relationship Id="rId39" Type="http://schemas.openxmlformats.org/officeDocument/2006/relationships/image" Target="../media/image130.wmf"/><Relationship Id="rId3" Type="http://schemas.openxmlformats.org/officeDocument/2006/relationships/notesSlide" Target="../notesSlides/notesSlide12.xml"/><Relationship Id="rId21" Type="http://schemas.openxmlformats.org/officeDocument/2006/relationships/image" Target="../media/image121.wmf"/><Relationship Id="rId34" Type="http://schemas.openxmlformats.org/officeDocument/2006/relationships/oleObject" Target="../embeddings/oleObject145.bin"/><Relationship Id="rId42" Type="http://schemas.openxmlformats.org/officeDocument/2006/relationships/oleObject" Target="../embeddings/oleObject149.bin"/><Relationship Id="rId47" Type="http://schemas.openxmlformats.org/officeDocument/2006/relationships/image" Target="../media/image134.wmf"/><Relationship Id="rId7" Type="http://schemas.openxmlformats.org/officeDocument/2006/relationships/image" Target="../media/image114.wmf"/><Relationship Id="rId12" Type="http://schemas.openxmlformats.org/officeDocument/2006/relationships/oleObject" Target="../embeddings/oleObject134.bin"/><Relationship Id="rId17" Type="http://schemas.openxmlformats.org/officeDocument/2006/relationships/image" Target="../media/image119.wmf"/><Relationship Id="rId25" Type="http://schemas.openxmlformats.org/officeDocument/2006/relationships/image" Target="../media/image123.wmf"/><Relationship Id="rId33" Type="http://schemas.openxmlformats.org/officeDocument/2006/relationships/image" Target="../media/image127.wmf"/><Relationship Id="rId38" Type="http://schemas.openxmlformats.org/officeDocument/2006/relationships/oleObject" Target="../embeddings/oleObject147.bin"/><Relationship Id="rId46" Type="http://schemas.openxmlformats.org/officeDocument/2006/relationships/oleObject" Target="../embeddings/oleObject151.bin"/><Relationship Id="rId2" Type="http://schemas.openxmlformats.org/officeDocument/2006/relationships/slideLayout" Target="../slideLayouts/slideLayout2.xml"/><Relationship Id="rId16" Type="http://schemas.openxmlformats.org/officeDocument/2006/relationships/oleObject" Target="../embeddings/oleObject136.bin"/><Relationship Id="rId20" Type="http://schemas.openxmlformats.org/officeDocument/2006/relationships/oleObject" Target="../embeddings/oleObject138.bin"/><Relationship Id="rId29" Type="http://schemas.openxmlformats.org/officeDocument/2006/relationships/image" Target="../media/image125.wmf"/><Relationship Id="rId41" Type="http://schemas.openxmlformats.org/officeDocument/2006/relationships/image" Target="../media/image131.wmf"/><Relationship Id="rId1" Type="http://schemas.openxmlformats.org/officeDocument/2006/relationships/vmlDrawing" Target="../drawings/vmlDrawing7.vml"/><Relationship Id="rId6" Type="http://schemas.openxmlformats.org/officeDocument/2006/relationships/oleObject" Target="../embeddings/oleObject131.bin"/><Relationship Id="rId11" Type="http://schemas.openxmlformats.org/officeDocument/2006/relationships/image" Target="../media/image116.wmf"/><Relationship Id="rId24" Type="http://schemas.openxmlformats.org/officeDocument/2006/relationships/oleObject" Target="../embeddings/oleObject140.bin"/><Relationship Id="rId32" Type="http://schemas.openxmlformats.org/officeDocument/2006/relationships/oleObject" Target="../embeddings/oleObject144.bin"/><Relationship Id="rId37" Type="http://schemas.openxmlformats.org/officeDocument/2006/relationships/image" Target="../media/image129.wmf"/><Relationship Id="rId40" Type="http://schemas.openxmlformats.org/officeDocument/2006/relationships/oleObject" Target="../embeddings/oleObject148.bin"/><Relationship Id="rId45" Type="http://schemas.openxmlformats.org/officeDocument/2006/relationships/image" Target="../media/image133.wmf"/><Relationship Id="rId5" Type="http://schemas.openxmlformats.org/officeDocument/2006/relationships/image" Target="../media/image113.wmf"/><Relationship Id="rId15" Type="http://schemas.openxmlformats.org/officeDocument/2006/relationships/image" Target="../media/image118.wmf"/><Relationship Id="rId23" Type="http://schemas.openxmlformats.org/officeDocument/2006/relationships/image" Target="../media/image122.wmf"/><Relationship Id="rId28" Type="http://schemas.openxmlformats.org/officeDocument/2006/relationships/oleObject" Target="../embeddings/oleObject142.bin"/><Relationship Id="rId36" Type="http://schemas.openxmlformats.org/officeDocument/2006/relationships/oleObject" Target="../embeddings/oleObject146.bin"/><Relationship Id="rId10" Type="http://schemas.openxmlformats.org/officeDocument/2006/relationships/oleObject" Target="../embeddings/oleObject133.bin"/><Relationship Id="rId19" Type="http://schemas.openxmlformats.org/officeDocument/2006/relationships/image" Target="../media/image120.wmf"/><Relationship Id="rId31" Type="http://schemas.openxmlformats.org/officeDocument/2006/relationships/image" Target="../media/image126.wmf"/><Relationship Id="rId44" Type="http://schemas.openxmlformats.org/officeDocument/2006/relationships/oleObject" Target="../embeddings/oleObject150.bin"/><Relationship Id="rId4" Type="http://schemas.openxmlformats.org/officeDocument/2006/relationships/oleObject" Target="../embeddings/oleObject130.bin"/><Relationship Id="rId9" Type="http://schemas.openxmlformats.org/officeDocument/2006/relationships/image" Target="../media/image115.wmf"/><Relationship Id="rId14" Type="http://schemas.openxmlformats.org/officeDocument/2006/relationships/oleObject" Target="../embeddings/oleObject135.bin"/><Relationship Id="rId22" Type="http://schemas.openxmlformats.org/officeDocument/2006/relationships/oleObject" Target="../embeddings/oleObject139.bin"/><Relationship Id="rId27" Type="http://schemas.openxmlformats.org/officeDocument/2006/relationships/image" Target="../media/image124.wmf"/><Relationship Id="rId30" Type="http://schemas.openxmlformats.org/officeDocument/2006/relationships/oleObject" Target="../embeddings/oleObject143.bin"/><Relationship Id="rId35" Type="http://schemas.openxmlformats.org/officeDocument/2006/relationships/image" Target="../media/image128.wmf"/><Relationship Id="rId43" Type="http://schemas.openxmlformats.org/officeDocument/2006/relationships/image" Target="../media/image132.wmf"/></Relationships>
</file>

<file path=ppt/slides/_rels/slide13.xml.rels><?xml version="1.0" encoding="UTF-8" standalone="yes"?>
<Relationships xmlns="http://schemas.openxmlformats.org/package/2006/relationships"><Relationship Id="rId13" Type="http://schemas.openxmlformats.org/officeDocument/2006/relationships/oleObject" Target="../embeddings/oleObject156.bin"/><Relationship Id="rId18" Type="http://schemas.openxmlformats.org/officeDocument/2006/relationships/image" Target="../media/image141.wmf"/><Relationship Id="rId26" Type="http://schemas.openxmlformats.org/officeDocument/2006/relationships/image" Target="../media/image145.wmf"/><Relationship Id="rId39" Type="http://schemas.openxmlformats.org/officeDocument/2006/relationships/oleObject" Target="../embeddings/oleObject169.bin"/><Relationship Id="rId21" Type="http://schemas.openxmlformats.org/officeDocument/2006/relationships/oleObject" Target="../embeddings/oleObject160.bin"/><Relationship Id="rId34" Type="http://schemas.openxmlformats.org/officeDocument/2006/relationships/image" Target="../media/image149.wmf"/><Relationship Id="rId42" Type="http://schemas.openxmlformats.org/officeDocument/2006/relationships/image" Target="../media/image153.wmf"/><Relationship Id="rId47" Type="http://schemas.openxmlformats.org/officeDocument/2006/relationships/oleObject" Target="../embeddings/oleObject173.bin"/><Relationship Id="rId50" Type="http://schemas.openxmlformats.org/officeDocument/2006/relationships/image" Target="../media/image157.wmf"/><Relationship Id="rId55" Type="http://schemas.openxmlformats.org/officeDocument/2006/relationships/oleObject" Target="../embeddings/oleObject177.bin"/><Relationship Id="rId63" Type="http://schemas.openxmlformats.org/officeDocument/2006/relationships/oleObject" Target="../embeddings/oleObject181.bin"/><Relationship Id="rId7" Type="http://schemas.openxmlformats.org/officeDocument/2006/relationships/oleObject" Target="../embeddings/oleObject153.bin"/><Relationship Id="rId2" Type="http://schemas.openxmlformats.org/officeDocument/2006/relationships/slideLayout" Target="../slideLayouts/slideLayout2.xml"/><Relationship Id="rId16" Type="http://schemas.openxmlformats.org/officeDocument/2006/relationships/image" Target="../media/image140.wmf"/><Relationship Id="rId20" Type="http://schemas.openxmlformats.org/officeDocument/2006/relationships/image" Target="../media/image142.wmf"/><Relationship Id="rId29" Type="http://schemas.openxmlformats.org/officeDocument/2006/relationships/oleObject" Target="../embeddings/oleObject164.bin"/><Relationship Id="rId41" Type="http://schemas.openxmlformats.org/officeDocument/2006/relationships/oleObject" Target="../embeddings/oleObject170.bin"/><Relationship Id="rId54" Type="http://schemas.openxmlformats.org/officeDocument/2006/relationships/image" Target="../media/image159.wmf"/><Relationship Id="rId62" Type="http://schemas.openxmlformats.org/officeDocument/2006/relationships/image" Target="../media/image163.wmf"/><Relationship Id="rId1" Type="http://schemas.openxmlformats.org/officeDocument/2006/relationships/vmlDrawing" Target="../drawings/vmlDrawing8.vml"/><Relationship Id="rId6" Type="http://schemas.openxmlformats.org/officeDocument/2006/relationships/image" Target="../media/image135.wmf"/><Relationship Id="rId11" Type="http://schemas.openxmlformats.org/officeDocument/2006/relationships/oleObject" Target="../embeddings/oleObject155.bin"/><Relationship Id="rId24" Type="http://schemas.openxmlformats.org/officeDocument/2006/relationships/image" Target="../media/image144.wmf"/><Relationship Id="rId32" Type="http://schemas.openxmlformats.org/officeDocument/2006/relationships/image" Target="../media/image148.wmf"/><Relationship Id="rId37" Type="http://schemas.openxmlformats.org/officeDocument/2006/relationships/oleObject" Target="../embeddings/oleObject168.bin"/><Relationship Id="rId40" Type="http://schemas.openxmlformats.org/officeDocument/2006/relationships/image" Target="../media/image152.wmf"/><Relationship Id="rId45" Type="http://schemas.openxmlformats.org/officeDocument/2006/relationships/oleObject" Target="../embeddings/oleObject172.bin"/><Relationship Id="rId53" Type="http://schemas.openxmlformats.org/officeDocument/2006/relationships/oleObject" Target="../embeddings/oleObject176.bin"/><Relationship Id="rId58" Type="http://schemas.openxmlformats.org/officeDocument/2006/relationships/image" Target="../media/image161.wmf"/><Relationship Id="rId5" Type="http://schemas.openxmlformats.org/officeDocument/2006/relationships/oleObject" Target="../embeddings/oleObject152.bin"/><Relationship Id="rId15" Type="http://schemas.openxmlformats.org/officeDocument/2006/relationships/oleObject" Target="../embeddings/oleObject157.bin"/><Relationship Id="rId23" Type="http://schemas.openxmlformats.org/officeDocument/2006/relationships/oleObject" Target="../embeddings/oleObject161.bin"/><Relationship Id="rId28" Type="http://schemas.openxmlformats.org/officeDocument/2006/relationships/image" Target="../media/image146.wmf"/><Relationship Id="rId36" Type="http://schemas.openxmlformats.org/officeDocument/2006/relationships/image" Target="../media/image150.wmf"/><Relationship Id="rId49" Type="http://schemas.openxmlformats.org/officeDocument/2006/relationships/oleObject" Target="../embeddings/oleObject174.bin"/><Relationship Id="rId57" Type="http://schemas.openxmlformats.org/officeDocument/2006/relationships/oleObject" Target="../embeddings/oleObject178.bin"/><Relationship Id="rId61" Type="http://schemas.openxmlformats.org/officeDocument/2006/relationships/oleObject" Target="../embeddings/oleObject180.bin"/><Relationship Id="rId10" Type="http://schemas.openxmlformats.org/officeDocument/2006/relationships/image" Target="../media/image137.wmf"/><Relationship Id="rId19" Type="http://schemas.openxmlformats.org/officeDocument/2006/relationships/oleObject" Target="../embeddings/oleObject159.bin"/><Relationship Id="rId31" Type="http://schemas.openxmlformats.org/officeDocument/2006/relationships/oleObject" Target="../embeddings/oleObject165.bin"/><Relationship Id="rId44" Type="http://schemas.openxmlformats.org/officeDocument/2006/relationships/image" Target="../media/image154.wmf"/><Relationship Id="rId52" Type="http://schemas.openxmlformats.org/officeDocument/2006/relationships/image" Target="../media/image158.wmf"/><Relationship Id="rId60" Type="http://schemas.openxmlformats.org/officeDocument/2006/relationships/image" Target="../media/image162.wmf"/><Relationship Id="rId4" Type="http://schemas.openxmlformats.org/officeDocument/2006/relationships/image" Target="../media/image165.png"/><Relationship Id="rId9" Type="http://schemas.openxmlformats.org/officeDocument/2006/relationships/oleObject" Target="../embeddings/oleObject154.bin"/><Relationship Id="rId14" Type="http://schemas.openxmlformats.org/officeDocument/2006/relationships/image" Target="../media/image139.wmf"/><Relationship Id="rId22" Type="http://schemas.openxmlformats.org/officeDocument/2006/relationships/image" Target="../media/image143.wmf"/><Relationship Id="rId27" Type="http://schemas.openxmlformats.org/officeDocument/2006/relationships/oleObject" Target="../embeddings/oleObject163.bin"/><Relationship Id="rId30" Type="http://schemas.openxmlformats.org/officeDocument/2006/relationships/image" Target="../media/image147.wmf"/><Relationship Id="rId35" Type="http://schemas.openxmlformats.org/officeDocument/2006/relationships/oleObject" Target="../embeddings/oleObject167.bin"/><Relationship Id="rId43" Type="http://schemas.openxmlformats.org/officeDocument/2006/relationships/oleObject" Target="../embeddings/oleObject171.bin"/><Relationship Id="rId48" Type="http://schemas.openxmlformats.org/officeDocument/2006/relationships/image" Target="../media/image156.wmf"/><Relationship Id="rId56" Type="http://schemas.openxmlformats.org/officeDocument/2006/relationships/image" Target="../media/image160.wmf"/><Relationship Id="rId64" Type="http://schemas.openxmlformats.org/officeDocument/2006/relationships/image" Target="../media/image164.wmf"/><Relationship Id="rId8" Type="http://schemas.openxmlformats.org/officeDocument/2006/relationships/image" Target="../media/image136.wmf"/><Relationship Id="rId51" Type="http://schemas.openxmlformats.org/officeDocument/2006/relationships/oleObject" Target="../embeddings/oleObject175.bin"/><Relationship Id="rId3" Type="http://schemas.openxmlformats.org/officeDocument/2006/relationships/notesSlide" Target="../notesSlides/notesSlide13.xml"/><Relationship Id="rId12" Type="http://schemas.openxmlformats.org/officeDocument/2006/relationships/image" Target="../media/image138.wmf"/><Relationship Id="rId17" Type="http://schemas.openxmlformats.org/officeDocument/2006/relationships/oleObject" Target="../embeddings/oleObject158.bin"/><Relationship Id="rId25" Type="http://schemas.openxmlformats.org/officeDocument/2006/relationships/oleObject" Target="../embeddings/oleObject162.bin"/><Relationship Id="rId33" Type="http://schemas.openxmlformats.org/officeDocument/2006/relationships/oleObject" Target="../embeddings/oleObject166.bin"/><Relationship Id="rId38" Type="http://schemas.openxmlformats.org/officeDocument/2006/relationships/image" Target="../media/image151.wmf"/><Relationship Id="rId46" Type="http://schemas.openxmlformats.org/officeDocument/2006/relationships/image" Target="../media/image155.wmf"/><Relationship Id="rId59" Type="http://schemas.openxmlformats.org/officeDocument/2006/relationships/oleObject" Target="../embeddings/oleObject179.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84.bin"/><Relationship Id="rId13" Type="http://schemas.openxmlformats.org/officeDocument/2006/relationships/image" Target="../media/image141.wmf"/><Relationship Id="rId18" Type="http://schemas.openxmlformats.org/officeDocument/2006/relationships/oleObject" Target="../embeddings/oleObject189.bin"/><Relationship Id="rId26" Type="http://schemas.openxmlformats.org/officeDocument/2006/relationships/oleObject" Target="../embeddings/oleObject193.bin"/><Relationship Id="rId3" Type="http://schemas.openxmlformats.org/officeDocument/2006/relationships/notesSlide" Target="../notesSlides/notesSlide14.xml"/><Relationship Id="rId21" Type="http://schemas.openxmlformats.org/officeDocument/2006/relationships/image" Target="../media/image146.wmf"/><Relationship Id="rId34" Type="http://schemas.openxmlformats.org/officeDocument/2006/relationships/oleObject" Target="../embeddings/oleObject197.bin"/><Relationship Id="rId7" Type="http://schemas.openxmlformats.org/officeDocument/2006/relationships/image" Target="../media/image136.wmf"/><Relationship Id="rId12" Type="http://schemas.openxmlformats.org/officeDocument/2006/relationships/oleObject" Target="../embeddings/oleObject186.bin"/><Relationship Id="rId17" Type="http://schemas.openxmlformats.org/officeDocument/2006/relationships/image" Target="../media/image143.wmf"/><Relationship Id="rId25" Type="http://schemas.openxmlformats.org/officeDocument/2006/relationships/image" Target="../media/image167.wmf"/><Relationship Id="rId33" Type="http://schemas.openxmlformats.org/officeDocument/2006/relationships/image" Target="../media/image171.wmf"/><Relationship Id="rId2" Type="http://schemas.openxmlformats.org/officeDocument/2006/relationships/slideLayout" Target="../slideLayouts/slideLayout2.xml"/><Relationship Id="rId16" Type="http://schemas.openxmlformats.org/officeDocument/2006/relationships/oleObject" Target="../embeddings/oleObject188.bin"/><Relationship Id="rId20" Type="http://schemas.openxmlformats.org/officeDocument/2006/relationships/oleObject" Target="../embeddings/oleObject190.bin"/><Relationship Id="rId29" Type="http://schemas.openxmlformats.org/officeDocument/2006/relationships/image" Target="../media/image169.wmf"/><Relationship Id="rId1" Type="http://schemas.openxmlformats.org/officeDocument/2006/relationships/vmlDrawing" Target="../drawings/vmlDrawing9.vml"/><Relationship Id="rId6" Type="http://schemas.openxmlformats.org/officeDocument/2006/relationships/oleObject" Target="../embeddings/oleObject183.bin"/><Relationship Id="rId11" Type="http://schemas.openxmlformats.org/officeDocument/2006/relationships/image" Target="../media/image139.wmf"/><Relationship Id="rId24" Type="http://schemas.openxmlformats.org/officeDocument/2006/relationships/oleObject" Target="../embeddings/oleObject192.bin"/><Relationship Id="rId32" Type="http://schemas.openxmlformats.org/officeDocument/2006/relationships/oleObject" Target="../embeddings/oleObject196.bin"/><Relationship Id="rId5" Type="http://schemas.openxmlformats.org/officeDocument/2006/relationships/image" Target="../media/image135.wmf"/><Relationship Id="rId15" Type="http://schemas.openxmlformats.org/officeDocument/2006/relationships/image" Target="../media/image142.wmf"/><Relationship Id="rId23" Type="http://schemas.openxmlformats.org/officeDocument/2006/relationships/image" Target="../media/image166.wmf"/><Relationship Id="rId28" Type="http://schemas.openxmlformats.org/officeDocument/2006/relationships/oleObject" Target="../embeddings/oleObject194.bin"/><Relationship Id="rId10" Type="http://schemas.openxmlformats.org/officeDocument/2006/relationships/oleObject" Target="../embeddings/oleObject185.bin"/><Relationship Id="rId19" Type="http://schemas.openxmlformats.org/officeDocument/2006/relationships/image" Target="../media/image144.wmf"/><Relationship Id="rId31" Type="http://schemas.openxmlformats.org/officeDocument/2006/relationships/image" Target="../media/image170.wmf"/><Relationship Id="rId4" Type="http://schemas.openxmlformats.org/officeDocument/2006/relationships/oleObject" Target="../embeddings/oleObject182.bin"/><Relationship Id="rId9" Type="http://schemas.openxmlformats.org/officeDocument/2006/relationships/image" Target="../media/image137.wmf"/><Relationship Id="rId14" Type="http://schemas.openxmlformats.org/officeDocument/2006/relationships/oleObject" Target="../embeddings/oleObject187.bin"/><Relationship Id="rId22" Type="http://schemas.openxmlformats.org/officeDocument/2006/relationships/oleObject" Target="../embeddings/oleObject191.bin"/><Relationship Id="rId27" Type="http://schemas.openxmlformats.org/officeDocument/2006/relationships/image" Target="../media/image168.wmf"/><Relationship Id="rId30" Type="http://schemas.openxmlformats.org/officeDocument/2006/relationships/oleObject" Target="../embeddings/oleObject195.bin"/><Relationship Id="rId35" Type="http://schemas.openxmlformats.org/officeDocument/2006/relationships/image" Target="../media/image172.w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9.bin"/><Relationship Id="rId26" Type="http://schemas.openxmlformats.org/officeDocument/2006/relationships/oleObject" Target="../embeddings/oleObject13.bin"/><Relationship Id="rId3" Type="http://schemas.openxmlformats.org/officeDocument/2006/relationships/notesSlide" Target="../notesSlides/notesSlide2.xml"/><Relationship Id="rId21" Type="http://schemas.openxmlformats.org/officeDocument/2006/relationships/image" Target="../media/image9.wmf"/><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oleObject" Target="../embeddings/oleObject8.bin"/><Relationship Id="rId25" Type="http://schemas.openxmlformats.org/officeDocument/2006/relationships/image" Target="../media/image11.wmf"/><Relationship Id="rId33" Type="http://schemas.openxmlformats.org/officeDocument/2006/relationships/hyperlink" Target="http://www.bcmath.ca/" TargetMode="External"/><Relationship Id="rId2" Type="http://schemas.openxmlformats.org/officeDocument/2006/relationships/slideLayout" Target="../slideLayouts/slideLayout2.xml"/><Relationship Id="rId16" Type="http://schemas.openxmlformats.org/officeDocument/2006/relationships/image" Target="../media/image7.wmf"/><Relationship Id="rId20" Type="http://schemas.openxmlformats.org/officeDocument/2006/relationships/oleObject" Target="../embeddings/oleObject10.bin"/><Relationship Id="rId29" Type="http://schemas.openxmlformats.org/officeDocument/2006/relationships/oleObject" Target="../embeddings/oleObject15.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24" Type="http://schemas.openxmlformats.org/officeDocument/2006/relationships/oleObject" Target="../embeddings/oleObject12.bin"/><Relationship Id="rId32" Type="http://schemas.openxmlformats.org/officeDocument/2006/relationships/image" Target="../media/image14.wmf"/><Relationship Id="rId5" Type="http://schemas.openxmlformats.org/officeDocument/2006/relationships/image" Target="../media/image2.wmf"/><Relationship Id="rId15" Type="http://schemas.openxmlformats.org/officeDocument/2006/relationships/oleObject" Target="../embeddings/oleObject7.bin"/><Relationship Id="rId23" Type="http://schemas.openxmlformats.org/officeDocument/2006/relationships/image" Target="../media/image10.wmf"/><Relationship Id="rId28" Type="http://schemas.openxmlformats.org/officeDocument/2006/relationships/image" Target="../media/image12.wmf"/><Relationship Id="rId10" Type="http://schemas.openxmlformats.org/officeDocument/2006/relationships/oleObject" Target="../embeddings/oleObject4.bin"/><Relationship Id="rId19" Type="http://schemas.openxmlformats.org/officeDocument/2006/relationships/image" Target="../media/image8.wmf"/><Relationship Id="rId31" Type="http://schemas.openxmlformats.org/officeDocument/2006/relationships/oleObject" Target="../embeddings/oleObject16.bin"/><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 Id="rId22" Type="http://schemas.openxmlformats.org/officeDocument/2006/relationships/oleObject" Target="../embeddings/oleObject11.bin"/><Relationship Id="rId27" Type="http://schemas.openxmlformats.org/officeDocument/2006/relationships/oleObject" Target="../embeddings/oleObject14.bin"/><Relationship Id="rId30" Type="http://schemas.openxmlformats.org/officeDocument/2006/relationships/image" Target="../media/image13.wmf"/></Relationships>
</file>

<file path=ppt/slides/_rels/slide3.xml.rels><?xml version="1.0" encoding="UTF-8" standalone="yes"?>
<Relationships xmlns="http://schemas.openxmlformats.org/package/2006/relationships"><Relationship Id="rId13" Type="http://schemas.openxmlformats.org/officeDocument/2006/relationships/image" Target="../media/image11.wmf"/><Relationship Id="rId18" Type="http://schemas.openxmlformats.org/officeDocument/2006/relationships/oleObject" Target="../embeddings/oleObject24.bin"/><Relationship Id="rId26" Type="http://schemas.openxmlformats.org/officeDocument/2006/relationships/oleObject" Target="../embeddings/oleObject28.bin"/><Relationship Id="rId39" Type="http://schemas.openxmlformats.org/officeDocument/2006/relationships/image" Target="../media/image28.wmf"/><Relationship Id="rId21" Type="http://schemas.openxmlformats.org/officeDocument/2006/relationships/image" Target="../media/image19.wmf"/><Relationship Id="rId34" Type="http://schemas.openxmlformats.org/officeDocument/2006/relationships/oleObject" Target="../embeddings/oleObject32.bin"/><Relationship Id="rId42" Type="http://schemas.openxmlformats.org/officeDocument/2006/relationships/oleObject" Target="../embeddings/oleObject36.bin"/><Relationship Id="rId47" Type="http://schemas.openxmlformats.org/officeDocument/2006/relationships/image" Target="../media/image32.wmf"/><Relationship Id="rId50" Type="http://schemas.openxmlformats.org/officeDocument/2006/relationships/oleObject" Target="../embeddings/oleObject40.bin"/><Relationship Id="rId55" Type="http://schemas.openxmlformats.org/officeDocument/2006/relationships/image" Target="../media/image36.wmf"/><Relationship Id="rId63" Type="http://schemas.openxmlformats.org/officeDocument/2006/relationships/oleObject" Target="../embeddings/oleObject48.bin"/><Relationship Id="rId68" Type="http://schemas.openxmlformats.org/officeDocument/2006/relationships/oleObject" Target="../embeddings/oleObject51.bin"/><Relationship Id="rId76" Type="http://schemas.openxmlformats.org/officeDocument/2006/relationships/oleObject" Target="../embeddings/oleObject55.bin"/><Relationship Id="rId7" Type="http://schemas.openxmlformats.org/officeDocument/2006/relationships/image" Target="../media/image15.wmf"/><Relationship Id="rId71" Type="http://schemas.openxmlformats.org/officeDocument/2006/relationships/image" Target="../media/image41.wmf"/><Relationship Id="rId2" Type="http://schemas.openxmlformats.org/officeDocument/2006/relationships/slideLayout" Target="../slideLayouts/slideLayout2.xml"/><Relationship Id="rId16" Type="http://schemas.openxmlformats.org/officeDocument/2006/relationships/oleObject" Target="../embeddings/oleObject23.bin"/><Relationship Id="rId29" Type="http://schemas.openxmlformats.org/officeDocument/2006/relationships/image" Target="../media/image23.wmf"/><Relationship Id="rId11" Type="http://schemas.openxmlformats.org/officeDocument/2006/relationships/image" Target="../media/image6.wmf"/><Relationship Id="rId24" Type="http://schemas.openxmlformats.org/officeDocument/2006/relationships/oleObject" Target="../embeddings/oleObject27.bin"/><Relationship Id="rId32" Type="http://schemas.openxmlformats.org/officeDocument/2006/relationships/oleObject" Target="../embeddings/oleObject31.bin"/><Relationship Id="rId37" Type="http://schemas.openxmlformats.org/officeDocument/2006/relationships/image" Target="../media/image27.wmf"/><Relationship Id="rId40" Type="http://schemas.openxmlformats.org/officeDocument/2006/relationships/oleObject" Target="../embeddings/oleObject35.bin"/><Relationship Id="rId45" Type="http://schemas.openxmlformats.org/officeDocument/2006/relationships/image" Target="../media/image31.wmf"/><Relationship Id="rId53" Type="http://schemas.openxmlformats.org/officeDocument/2006/relationships/image" Target="../media/image35.wmf"/><Relationship Id="rId58" Type="http://schemas.openxmlformats.org/officeDocument/2006/relationships/oleObject" Target="../embeddings/oleObject44.bin"/><Relationship Id="rId66" Type="http://schemas.openxmlformats.org/officeDocument/2006/relationships/oleObject" Target="../embeddings/oleObject50.bin"/><Relationship Id="rId74" Type="http://schemas.openxmlformats.org/officeDocument/2006/relationships/oleObject" Target="../embeddings/oleObject54.bin"/><Relationship Id="rId5" Type="http://schemas.openxmlformats.org/officeDocument/2006/relationships/image" Target="../media/image7.wmf"/><Relationship Id="rId15" Type="http://schemas.openxmlformats.org/officeDocument/2006/relationships/image" Target="../media/image16.wmf"/><Relationship Id="rId23" Type="http://schemas.openxmlformats.org/officeDocument/2006/relationships/image" Target="../media/image20.wmf"/><Relationship Id="rId28" Type="http://schemas.openxmlformats.org/officeDocument/2006/relationships/oleObject" Target="../embeddings/oleObject29.bin"/><Relationship Id="rId36" Type="http://schemas.openxmlformats.org/officeDocument/2006/relationships/oleObject" Target="../embeddings/oleObject33.bin"/><Relationship Id="rId49" Type="http://schemas.openxmlformats.org/officeDocument/2006/relationships/image" Target="../media/image33.wmf"/><Relationship Id="rId57" Type="http://schemas.openxmlformats.org/officeDocument/2006/relationships/image" Target="../media/image37.wmf"/><Relationship Id="rId61" Type="http://schemas.openxmlformats.org/officeDocument/2006/relationships/oleObject" Target="../embeddings/oleObject47.bin"/><Relationship Id="rId10" Type="http://schemas.openxmlformats.org/officeDocument/2006/relationships/oleObject" Target="../embeddings/oleObject20.bin"/><Relationship Id="rId19" Type="http://schemas.openxmlformats.org/officeDocument/2006/relationships/image" Target="../media/image18.wmf"/><Relationship Id="rId31" Type="http://schemas.openxmlformats.org/officeDocument/2006/relationships/image" Target="../media/image24.wmf"/><Relationship Id="rId44" Type="http://schemas.openxmlformats.org/officeDocument/2006/relationships/oleObject" Target="../embeddings/oleObject37.bin"/><Relationship Id="rId52" Type="http://schemas.openxmlformats.org/officeDocument/2006/relationships/oleObject" Target="../embeddings/oleObject41.bin"/><Relationship Id="rId60" Type="http://schemas.openxmlformats.org/officeDocument/2006/relationships/oleObject" Target="../embeddings/oleObject46.bin"/><Relationship Id="rId65" Type="http://schemas.openxmlformats.org/officeDocument/2006/relationships/oleObject" Target="../embeddings/oleObject49.bin"/><Relationship Id="rId73" Type="http://schemas.openxmlformats.org/officeDocument/2006/relationships/image" Target="../media/image42.wmf"/><Relationship Id="rId78" Type="http://schemas.openxmlformats.org/officeDocument/2006/relationships/hyperlink" Target="http://www.bcmath.ca/" TargetMode="External"/><Relationship Id="rId4" Type="http://schemas.openxmlformats.org/officeDocument/2006/relationships/oleObject" Target="../embeddings/oleObject17.bin"/><Relationship Id="rId9" Type="http://schemas.openxmlformats.org/officeDocument/2006/relationships/image" Target="../media/image10.wmf"/><Relationship Id="rId14" Type="http://schemas.openxmlformats.org/officeDocument/2006/relationships/oleObject" Target="../embeddings/oleObject22.bin"/><Relationship Id="rId22" Type="http://schemas.openxmlformats.org/officeDocument/2006/relationships/oleObject" Target="../embeddings/oleObject26.bin"/><Relationship Id="rId27" Type="http://schemas.openxmlformats.org/officeDocument/2006/relationships/image" Target="../media/image22.wmf"/><Relationship Id="rId30" Type="http://schemas.openxmlformats.org/officeDocument/2006/relationships/oleObject" Target="../embeddings/oleObject30.bin"/><Relationship Id="rId35" Type="http://schemas.openxmlformats.org/officeDocument/2006/relationships/image" Target="../media/image26.wmf"/><Relationship Id="rId43" Type="http://schemas.openxmlformats.org/officeDocument/2006/relationships/image" Target="../media/image30.wmf"/><Relationship Id="rId48" Type="http://schemas.openxmlformats.org/officeDocument/2006/relationships/oleObject" Target="../embeddings/oleObject39.bin"/><Relationship Id="rId56" Type="http://schemas.openxmlformats.org/officeDocument/2006/relationships/oleObject" Target="../embeddings/oleObject43.bin"/><Relationship Id="rId64" Type="http://schemas.openxmlformats.org/officeDocument/2006/relationships/image" Target="../media/image14.wmf"/><Relationship Id="rId69" Type="http://schemas.openxmlformats.org/officeDocument/2006/relationships/image" Target="../media/image40.wmf"/><Relationship Id="rId77" Type="http://schemas.openxmlformats.org/officeDocument/2006/relationships/image" Target="../media/image44.wmf"/><Relationship Id="rId8" Type="http://schemas.openxmlformats.org/officeDocument/2006/relationships/oleObject" Target="../embeddings/oleObject19.bin"/><Relationship Id="rId51" Type="http://schemas.openxmlformats.org/officeDocument/2006/relationships/image" Target="../media/image34.wmf"/><Relationship Id="rId72" Type="http://schemas.openxmlformats.org/officeDocument/2006/relationships/oleObject" Target="../embeddings/oleObject53.bin"/><Relationship Id="rId3" Type="http://schemas.openxmlformats.org/officeDocument/2006/relationships/notesSlide" Target="../notesSlides/notesSlide3.xml"/><Relationship Id="rId12" Type="http://schemas.openxmlformats.org/officeDocument/2006/relationships/oleObject" Target="../embeddings/oleObject21.bin"/><Relationship Id="rId17" Type="http://schemas.openxmlformats.org/officeDocument/2006/relationships/image" Target="../media/image17.wmf"/><Relationship Id="rId25" Type="http://schemas.openxmlformats.org/officeDocument/2006/relationships/image" Target="../media/image21.wmf"/><Relationship Id="rId33" Type="http://schemas.openxmlformats.org/officeDocument/2006/relationships/image" Target="../media/image25.wmf"/><Relationship Id="rId38" Type="http://schemas.openxmlformats.org/officeDocument/2006/relationships/oleObject" Target="../embeddings/oleObject34.bin"/><Relationship Id="rId46" Type="http://schemas.openxmlformats.org/officeDocument/2006/relationships/oleObject" Target="../embeddings/oleObject38.bin"/><Relationship Id="rId59" Type="http://schemas.openxmlformats.org/officeDocument/2006/relationships/oleObject" Target="../embeddings/oleObject45.bin"/><Relationship Id="rId67" Type="http://schemas.openxmlformats.org/officeDocument/2006/relationships/image" Target="../media/image39.wmf"/><Relationship Id="rId20" Type="http://schemas.openxmlformats.org/officeDocument/2006/relationships/oleObject" Target="../embeddings/oleObject25.bin"/><Relationship Id="rId41" Type="http://schemas.openxmlformats.org/officeDocument/2006/relationships/image" Target="../media/image29.wmf"/><Relationship Id="rId54" Type="http://schemas.openxmlformats.org/officeDocument/2006/relationships/oleObject" Target="../embeddings/oleObject42.bin"/><Relationship Id="rId62" Type="http://schemas.openxmlformats.org/officeDocument/2006/relationships/image" Target="../media/image38.wmf"/><Relationship Id="rId70" Type="http://schemas.openxmlformats.org/officeDocument/2006/relationships/oleObject" Target="../embeddings/oleObject52.bin"/><Relationship Id="rId75" Type="http://schemas.openxmlformats.org/officeDocument/2006/relationships/image" Target="../media/image43.wmf"/><Relationship Id="rId1" Type="http://schemas.openxmlformats.org/officeDocument/2006/relationships/vmlDrawing" Target="../drawings/vmlDrawing2.vml"/><Relationship Id="rId6" Type="http://schemas.openxmlformats.org/officeDocument/2006/relationships/oleObject" Target="../embeddings/oleObject18.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8.bin"/><Relationship Id="rId13" Type="http://schemas.openxmlformats.org/officeDocument/2006/relationships/image" Target="../media/image3.wmf"/><Relationship Id="rId18" Type="http://schemas.openxmlformats.org/officeDocument/2006/relationships/oleObject" Target="../embeddings/oleObject63.bin"/><Relationship Id="rId26" Type="http://schemas.openxmlformats.org/officeDocument/2006/relationships/oleObject" Target="../embeddings/oleObject67.bin"/><Relationship Id="rId39" Type="http://schemas.openxmlformats.org/officeDocument/2006/relationships/image" Target="../media/image51.wmf"/><Relationship Id="rId3" Type="http://schemas.openxmlformats.org/officeDocument/2006/relationships/notesSlide" Target="../notesSlides/notesSlide4.xml"/><Relationship Id="rId21" Type="http://schemas.openxmlformats.org/officeDocument/2006/relationships/image" Target="../media/image48.wmf"/><Relationship Id="rId34" Type="http://schemas.openxmlformats.org/officeDocument/2006/relationships/image" Target="../media/image49.wmf"/><Relationship Id="rId7" Type="http://schemas.openxmlformats.org/officeDocument/2006/relationships/image" Target="../media/image46.wmf"/><Relationship Id="rId12" Type="http://schemas.openxmlformats.org/officeDocument/2006/relationships/oleObject" Target="../embeddings/oleObject60.bin"/><Relationship Id="rId17" Type="http://schemas.openxmlformats.org/officeDocument/2006/relationships/image" Target="../media/image5.wmf"/><Relationship Id="rId25" Type="http://schemas.openxmlformats.org/officeDocument/2006/relationships/image" Target="../media/image11.wmf"/><Relationship Id="rId33" Type="http://schemas.openxmlformats.org/officeDocument/2006/relationships/oleObject" Target="../embeddings/oleObject71.bin"/><Relationship Id="rId38" Type="http://schemas.openxmlformats.org/officeDocument/2006/relationships/oleObject" Target="../embeddings/oleObject73.bin"/><Relationship Id="rId2" Type="http://schemas.openxmlformats.org/officeDocument/2006/relationships/slideLayout" Target="../slideLayouts/slideLayout2.xml"/><Relationship Id="rId16" Type="http://schemas.openxmlformats.org/officeDocument/2006/relationships/oleObject" Target="../embeddings/oleObject62.bin"/><Relationship Id="rId20" Type="http://schemas.openxmlformats.org/officeDocument/2006/relationships/oleObject" Target="../embeddings/oleObject64.bin"/><Relationship Id="rId29" Type="http://schemas.openxmlformats.org/officeDocument/2006/relationships/oleObject" Target="../embeddings/oleObject69.bin"/><Relationship Id="rId1" Type="http://schemas.openxmlformats.org/officeDocument/2006/relationships/vmlDrawing" Target="../drawings/vmlDrawing3.vml"/><Relationship Id="rId6" Type="http://schemas.openxmlformats.org/officeDocument/2006/relationships/oleObject" Target="../embeddings/oleObject57.bin"/><Relationship Id="rId11" Type="http://schemas.openxmlformats.org/officeDocument/2006/relationships/image" Target="../media/image2.wmf"/><Relationship Id="rId24" Type="http://schemas.openxmlformats.org/officeDocument/2006/relationships/oleObject" Target="../embeddings/oleObject66.bin"/><Relationship Id="rId32" Type="http://schemas.openxmlformats.org/officeDocument/2006/relationships/image" Target="../media/image14.wmf"/><Relationship Id="rId37" Type="http://schemas.openxmlformats.org/officeDocument/2006/relationships/image" Target="../media/image50.wmf"/><Relationship Id="rId5" Type="http://schemas.openxmlformats.org/officeDocument/2006/relationships/image" Target="../media/image45.wmf"/><Relationship Id="rId15" Type="http://schemas.openxmlformats.org/officeDocument/2006/relationships/image" Target="../media/image4.wmf"/><Relationship Id="rId23" Type="http://schemas.openxmlformats.org/officeDocument/2006/relationships/image" Target="../media/image10.wmf"/><Relationship Id="rId28" Type="http://schemas.openxmlformats.org/officeDocument/2006/relationships/image" Target="../media/image12.wmf"/><Relationship Id="rId36" Type="http://schemas.openxmlformats.org/officeDocument/2006/relationships/oleObject" Target="../embeddings/oleObject72.bin"/><Relationship Id="rId10" Type="http://schemas.openxmlformats.org/officeDocument/2006/relationships/oleObject" Target="../embeddings/oleObject59.bin"/><Relationship Id="rId19" Type="http://schemas.openxmlformats.org/officeDocument/2006/relationships/image" Target="../media/image8.wmf"/><Relationship Id="rId31" Type="http://schemas.openxmlformats.org/officeDocument/2006/relationships/oleObject" Target="../embeddings/oleObject70.bin"/><Relationship Id="rId4" Type="http://schemas.openxmlformats.org/officeDocument/2006/relationships/oleObject" Target="../embeddings/oleObject56.bin"/><Relationship Id="rId9" Type="http://schemas.openxmlformats.org/officeDocument/2006/relationships/image" Target="../media/image47.wmf"/><Relationship Id="rId14" Type="http://schemas.openxmlformats.org/officeDocument/2006/relationships/oleObject" Target="../embeddings/oleObject61.bin"/><Relationship Id="rId22" Type="http://schemas.openxmlformats.org/officeDocument/2006/relationships/oleObject" Target="../embeddings/oleObject65.bin"/><Relationship Id="rId27" Type="http://schemas.openxmlformats.org/officeDocument/2006/relationships/oleObject" Target="../embeddings/oleObject68.bin"/><Relationship Id="rId30" Type="http://schemas.openxmlformats.org/officeDocument/2006/relationships/image" Target="../media/image13.wmf"/><Relationship Id="rId35" Type="http://schemas.openxmlformats.org/officeDocument/2006/relationships/hyperlink" Target="http://www.bcmath.ca/" TargetMode="External"/></Relationships>
</file>

<file path=ppt/slides/_rels/slide5.xml.rels><?xml version="1.0" encoding="UTF-8" standalone="yes"?>
<Relationships xmlns="http://schemas.openxmlformats.org/package/2006/relationships"><Relationship Id="rId13" Type="http://schemas.openxmlformats.org/officeDocument/2006/relationships/image" Target="../media/image56.wmf"/><Relationship Id="rId18" Type="http://schemas.openxmlformats.org/officeDocument/2006/relationships/oleObject" Target="../embeddings/oleObject81.bin"/><Relationship Id="rId26" Type="http://schemas.openxmlformats.org/officeDocument/2006/relationships/oleObject" Target="../embeddings/oleObject85.bin"/><Relationship Id="rId39" Type="http://schemas.openxmlformats.org/officeDocument/2006/relationships/image" Target="../media/image69.wmf"/><Relationship Id="rId21" Type="http://schemas.openxmlformats.org/officeDocument/2006/relationships/image" Target="../media/image60.wmf"/><Relationship Id="rId34" Type="http://schemas.openxmlformats.org/officeDocument/2006/relationships/oleObject" Target="../embeddings/oleObject89.bin"/><Relationship Id="rId42" Type="http://schemas.openxmlformats.org/officeDocument/2006/relationships/oleObject" Target="../embeddings/oleObject93.bin"/><Relationship Id="rId47" Type="http://schemas.openxmlformats.org/officeDocument/2006/relationships/image" Target="../media/image73.wmf"/><Relationship Id="rId50" Type="http://schemas.openxmlformats.org/officeDocument/2006/relationships/oleObject" Target="../embeddings/oleObject97.bin"/><Relationship Id="rId55" Type="http://schemas.openxmlformats.org/officeDocument/2006/relationships/image" Target="../media/image77.wmf"/><Relationship Id="rId7" Type="http://schemas.openxmlformats.org/officeDocument/2006/relationships/image" Target="../media/image53.wmf"/><Relationship Id="rId12" Type="http://schemas.openxmlformats.org/officeDocument/2006/relationships/oleObject" Target="../embeddings/oleObject78.bin"/><Relationship Id="rId17" Type="http://schemas.openxmlformats.org/officeDocument/2006/relationships/image" Target="../media/image58.wmf"/><Relationship Id="rId25" Type="http://schemas.openxmlformats.org/officeDocument/2006/relationships/image" Target="../media/image62.wmf"/><Relationship Id="rId33" Type="http://schemas.openxmlformats.org/officeDocument/2006/relationships/image" Target="../media/image66.wmf"/><Relationship Id="rId38" Type="http://schemas.openxmlformats.org/officeDocument/2006/relationships/oleObject" Target="../embeddings/oleObject91.bin"/><Relationship Id="rId46" Type="http://schemas.openxmlformats.org/officeDocument/2006/relationships/oleObject" Target="../embeddings/oleObject95.bin"/><Relationship Id="rId2" Type="http://schemas.openxmlformats.org/officeDocument/2006/relationships/slideLayout" Target="../slideLayouts/slideLayout2.xml"/><Relationship Id="rId16" Type="http://schemas.openxmlformats.org/officeDocument/2006/relationships/oleObject" Target="../embeddings/oleObject80.bin"/><Relationship Id="rId20" Type="http://schemas.openxmlformats.org/officeDocument/2006/relationships/oleObject" Target="../embeddings/oleObject82.bin"/><Relationship Id="rId29" Type="http://schemas.openxmlformats.org/officeDocument/2006/relationships/image" Target="../media/image64.wmf"/><Relationship Id="rId41" Type="http://schemas.openxmlformats.org/officeDocument/2006/relationships/image" Target="../media/image70.wmf"/><Relationship Id="rId54" Type="http://schemas.openxmlformats.org/officeDocument/2006/relationships/oleObject" Target="../embeddings/oleObject99.bin"/><Relationship Id="rId1" Type="http://schemas.openxmlformats.org/officeDocument/2006/relationships/vmlDrawing" Target="../drawings/vmlDrawing4.vml"/><Relationship Id="rId6" Type="http://schemas.openxmlformats.org/officeDocument/2006/relationships/oleObject" Target="../embeddings/oleObject75.bin"/><Relationship Id="rId11" Type="http://schemas.openxmlformats.org/officeDocument/2006/relationships/image" Target="../media/image55.wmf"/><Relationship Id="rId24" Type="http://schemas.openxmlformats.org/officeDocument/2006/relationships/oleObject" Target="../embeddings/oleObject84.bin"/><Relationship Id="rId32" Type="http://schemas.openxmlformats.org/officeDocument/2006/relationships/oleObject" Target="../embeddings/oleObject88.bin"/><Relationship Id="rId37" Type="http://schemas.openxmlformats.org/officeDocument/2006/relationships/image" Target="../media/image68.wmf"/><Relationship Id="rId40" Type="http://schemas.openxmlformats.org/officeDocument/2006/relationships/oleObject" Target="../embeddings/oleObject92.bin"/><Relationship Id="rId45" Type="http://schemas.openxmlformats.org/officeDocument/2006/relationships/image" Target="../media/image72.wmf"/><Relationship Id="rId53" Type="http://schemas.openxmlformats.org/officeDocument/2006/relationships/image" Target="../media/image76.wmf"/><Relationship Id="rId5" Type="http://schemas.openxmlformats.org/officeDocument/2006/relationships/image" Target="../media/image52.wmf"/><Relationship Id="rId15" Type="http://schemas.openxmlformats.org/officeDocument/2006/relationships/image" Target="../media/image57.wmf"/><Relationship Id="rId23" Type="http://schemas.openxmlformats.org/officeDocument/2006/relationships/image" Target="../media/image61.wmf"/><Relationship Id="rId28" Type="http://schemas.openxmlformats.org/officeDocument/2006/relationships/oleObject" Target="../embeddings/oleObject86.bin"/><Relationship Id="rId36" Type="http://schemas.openxmlformats.org/officeDocument/2006/relationships/oleObject" Target="../embeddings/oleObject90.bin"/><Relationship Id="rId49" Type="http://schemas.openxmlformats.org/officeDocument/2006/relationships/image" Target="../media/image74.wmf"/><Relationship Id="rId57" Type="http://schemas.openxmlformats.org/officeDocument/2006/relationships/image" Target="../media/image78.wmf"/><Relationship Id="rId10" Type="http://schemas.openxmlformats.org/officeDocument/2006/relationships/oleObject" Target="../embeddings/oleObject77.bin"/><Relationship Id="rId19" Type="http://schemas.openxmlformats.org/officeDocument/2006/relationships/image" Target="../media/image59.wmf"/><Relationship Id="rId31" Type="http://schemas.openxmlformats.org/officeDocument/2006/relationships/image" Target="../media/image65.wmf"/><Relationship Id="rId44" Type="http://schemas.openxmlformats.org/officeDocument/2006/relationships/oleObject" Target="../embeddings/oleObject94.bin"/><Relationship Id="rId52" Type="http://schemas.openxmlformats.org/officeDocument/2006/relationships/oleObject" Target="../embeddings/oleObject98.bin"/><Relationship Id="rId4" Type="http://schemas.openxmlformats.org/officeDocument/2006/relationships/oleObject" Target="../embeddings/oleObject74.bin"/><Relationship Id="rId9" Type="http://schemas.openxmlformats.org/officeDocument/2006/relationships/image" Target="../media/image54.wmf"/><Relationship Id="rId14" Type="http://schemas.openxmlformats.org/officeDocument/2006/relationships/oleObject" Target="../embeddings/oleObject79.bin"/><Relationship Id="rId22" Type="http://schemas.openxmlformats.org/officeDocument/2006/relationships/oleObject" Target="../embeddings/oleObject83.bin"/><Relationship Id="rId27" Type="http://schemas.openxmlformats.org/officeDocument/2006/relationships/image" Target="../media/image63.wmf"/><Relationship Id="rId30" Type="http://schemas.openxmlformats.org/officeDocument/2006/relationships/oleObject" Target="../embeddings/oleObject87.bin"/><Relationship Id="rId35" Type="http://schemas.openxmlformats.org/officeDocument/2006/relationships/image" Target="../media/image67.wmf"/><Relationship Id="rId43" Type="http://schemas.openxmlformats.org/officeDocument/2006/relationships/image" Target="../media/image71.wmf"/><Relationship Id="rId48" Type="http://schemas.openxmlformats.org/officeDocument/2006/relationships/oleObject" Target="../embeddings/oleObject96.bin"/><Relationship Id="rId56" Type="http://schemas.openxmlformats.org/officeDocument/2006/relationships/oleObject" Target="../embeddings/oleObject100.bin"/><Relationship Id="rId8" Type="http://schemas.openxmlformats.org/officeDocument/2006/relationships/oleObject" Target="../embeddings/oleObject76.bin"/><Relationship Id="rId51" Type="http://schemas.openxmlformats.org/officeDocument/2006/relationships/image" Target="../media/image75.wmf"/><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3" Type="http://schemas.openxmlformats.org/officeDocument/2006/relationships/image" Target="../media/image83.wmf"/><Relationship Id="rId18" Type="http://schemas.openxmlformats.org/officeDocument/2006/relationships/oleObject" Target="../embeddings/oleObject108.bin"/><Relationship Id="rId26" Type="http://schemas.openxmlformats.org/officeDocument/2006/relationships/oleObject" Target="../embeddings/oleObject112.bin"/><Relationship Id="rId39" Type="http://schemas.openxmlformats.org/officeDocument/2006/relationships/image" Target="../media/image96.wmf"/><Relationship Id="rId3" Type="http://schemas.openxmlformats.org/officeDocument/2006/relationships/notesSlide" Target="../notesSlides/notesSlide6.xml"/><Relationship Id="rId21" Type="http://schemas.openxmlformats.org/officeDocument/2006/relationships/image" Target="../media/image87.wmf"/><Relationship Id="rId34" Type="http://schemas.openxmlformats.org/officeDocument/2006/relationships/oleObject" Target="../embeddings/oleObject116.bin"/><Relationship Id="rId42" Type="http://schemas.openxmlformats.org/officeDocument/2006/relationships/oleObject" Target="../embeddings/oleObject120.bin"/><Relationship Id="rId47" Type="http://schemas.openxmlformats.org/officeDocument/2006/relationships/image" Target="../media/image100.wmf"/><Relationship Id="rId50" Type="http://schemas.openxmlformats.org/officeDocument/2006/relationships/oleObject" Target="../embeddings/oleObject124.bin"/><Relationship Id="rId7" Type="http://schemas.openxmlformats.org/officeDocument/2006/relationships/image" Target="../media/image80.wmf"/><Relationship Id="rId12" Type="http://schemas.openxmlformats.org/officeDocument/2006/relationships/oleObject" Target="../embeddings/oleObject105.bin"/><Relationship Id="rId17" Type="http://schemas.openxmlformats.org/officeDocument/2006/relationships/image" Target="../media/image85.wmf"/><Relationship Id="rId25" Type="http://schemas.openxmlformats.org/officeDocument/2006/relationships/image" Target="../media/image89.wmf"/><Relationship Id="rId33" Type="http://schemas.openxmlformats.org/officeDocument/2006/relationships/image" Target="../media/image93.wmf"/><Relationship Id="rId38" Type="http://schemas.openxmlformats.org/officeDocument/2006/relationships/oleObject" Target="../embeddings/oleObject118.bin"/><Relationship Id="rId46" Type="http://schemas.openxmlformats.org/officeDocument/2006/relationships/oleObject" Target="../embeddings/oleObject122.bin"/><Relationship Id="rId2" Type="http://schemas.openxmlformats.org/officeDocument/2006/relationships/slideLayout" Target="../slideLayouts/slideLayout2.xml"/><Relationship Id="rId16" Type="http://schemas.openxmlformats.org/officeDocument/2006/relationships/oleObject" Target="../embeddings/oleObject107.bin"/><Relationship Id="rId20" Type="http://schemas.openxmlformats.org/officeDocument/2006/relationships/oleObject" Target="../embeddings/oleObject109.bin"/><Relationship Id="rId29" Type="http://schemas.openxmlformats.org/officeDocument/2006/relationships/image" Target="../media/image91.wmf"/><Relationship Id="rId41" Type="http://schemas.openxmlformats.org/officeDocument/2006/relationships/image" Target="../media/image97.wmf"/><Relationship Id="rId54" Type="http://schemas.openxmlformats.org/officeDocument/2006/relationships/hyperlink" Target="http://www.bcmath.ca/" TargetMode="External"/><Relationship Id="rId1" Type="http://schemas.openxmlformats.org/officeDocument/2006/relationships/vmlDrawing" Target="../drawings/vmlDrawing5.vml"/><Relationship Id="rId6" Type="http://schemas.openxmlformats.org/officeDocument/2006/relationships/oleObject" Target="../embeddings/oleObject102.bin"/><Relationship Id="rId11" Type="http://schemas.openxmlformats.org/officeDocument/2006/relationships/image" Target="../media/image82.wmf"/><Relationship Id="rId24" Type="http://schemas.openxmlformats.org/officeDocument/2006/relationships/oleObject" Target="../embeddings/oleObject111.bin"/><Relationship Id="rId32" Type="http://schemas.openxmlformats.org/officeDocument/2006/relationships/oleObject" Target="../embeddings/oleObject115.bin"/><Relationship Id="rId37" Type="http://schemas.openxmlformats.org/officeDocument/2006/relationships/image" Target="../media/image95.wmf"/><Relationship Id="rId40" Type="http://schemas.openxmlformats.org/officeDocument/2006/relationships/oleObject" Target="../embeddings/oleObject119.bin"/><Relationship Id="rId45" Type="http://schemas.openxmlformats.org/officeDocument/2006/relationships/image" Target="../media/image99.wmf"/><Relationship Id="rId53" Type="http://schemas.openxmlformats.org/officeDocument/2006/relationships/image" Target="../media/image103.wmf"/><Relationship Id="rId5" Type="http://schemas.openxmlformats.org/officeDocument/2006/relationships/image" Target="../media/image79.wmf"/><Relationship Id="rId15" Type="http://schemas.openxmlformats.org/officeDocument/2006/relationships/image" Target="../media/image84.wmf"/><Relationship Id="rId23" Type="http://schemas.openxmlformats.org/officeDocument/2006/relationships/image" Target="../media/image88.wmf"/><Relationship Id="rId28" Type="http://schemas.openxmlformats.org/officeDocument/2006/relationships/oleObject" Target="../embeddings/oleObject113.bin"/><Relationship Id="rId36" Type="http://schemas.openxmlformats.org/officeDocument/2006/relationships/oleObject" Target="../embeddings/oleObject117.bin"/><Relationship Id="rId49" Type="http://schemas.openxmlformats.org/officeDocument/2006/relationships/image" Target="../media/image101.wmf"/><Relationship Id="rId10" Type="http://schemas.openxmlformats.org/officeDocument/2006/relationships/oleObject" Target="../embeddings/oleObject104.bin"/><Relationship Id="rId19" Type="http://schemas.openxmlformats.org/officeDocument/2006/relationships/image" Target="../media/image86.wmf"/><Relationship Id="rId31" Type="http://schemas.openxmlformats.org/officeDocument/2006/relationships/image" Target="../media/image92.wmf"/><Relationship Id="rId44" Type="http://schemas.openxmlformats.org/officeDocument/2006/relationships/oleObject" Target="../embeddings/oleObject121.bin"/><Relationship Id="rId52" Type="http://schemas.openxmlformats.org/officeDocument/2006/relationships/oleObject" Target="../embeddings/oleObject125.bin"/><Relationship Id="rId4" Type="http://schemas.openxmlformats.org/officeDocument/2006/relationships/oleObject" Target="../embeddings/oleObject101.bin"/><Relationship Id="rId9" Type="http://schemas.openxmlformats.org/officeDocument/2006/relationships/image" Target="../media/image81.wmf"/><Relationship Id="rId14" Type="http://schemas.openxmlformats.org/officeDocument/2006/relationships/oleObject" Target="../embeddings/oleObject106.bin"/><Relationship Id="rId22" Type="http://schemas.openxmlformats.org/officeDocument/2006/relationships/oleObject" Target="../embeddings/oleObject110.bin"/><Relationship Id="rId27" Type="http://schemas.openxmlformats.org/officeDocument/2006/relationships/image" Target="../media/image90.wmf"/><Relationship Id="rId30" Type="http://schemas.openxmlformats.org/officeDocument/2006/relationships/oleObject" Target="../embeddings/oleObject114.bin"/><Relationship Id="rId35" Type="http://schemas.openxmlformats.org/officeDocument/2006/relationships/image" Target="../media/image94.wmf"/><Relationship Id="rId43" Type="http://schemas.openxmlformats.org/officeDocument/2006/relationships/image" Target="../media/image98.wmf"/><Relationship Id="rId48" Type="http://schemas.openxmlformats.org/officeDocument/2006/relationships/oleObject" Target="../embeddings/oleObject123.bin"/><Relationship Id="rId8" Type="http://schemas.openxmlformats.org/officeDocument/2006/relationships/oleObject" Target="../embeddings/oleObject103.bin"/><Relationship Id="rId51" Type="http://schemas.openxmlformats.org/officeDocument/2006/relationships/image" Target="../media/image102.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28.bin"/><Relationship Id="rId3" Type="http://schemas.openxmlformats.org/officeDocument/2006/relationships/notesSlide" Target="../notesSlides/notesSlide7.xml"/><Relationship Id="rId7" Type="http://schemas.openxmlformats.org/officeDocument/2006/relationships/image" Target="../media/image105.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27.bin"/><Relationship Id="rId11" Type="http://schemas.openxmlformats.org/officeDocument/2006/relationships/image" Target="../media/image107.wmf"/><Relationship Id="rId5" Type="http://schemas.openxmlformats.org/officeDocument/2006/relationships/image" Target="../media/image104.wmf"/><Relationship Id="rId10" Type="http://schemas.openxmlformats.org/officeDocument/2006/relationships/oleObject" Target="../embeddings/oleObject129.bin"/><Relationship Id="rId4" Type="http://schemas.openxmlformats.org/officeDocument/2006/relationships/oleObject" Target="../embeddings/oleObject126.bin"/><Relationship Id="rId9" Type="http://schemas.openxmlformats.org/officeDocument/2006/relationships/image" Target="../media/image106.wmf"/></Relationships>
</file>

<file path=ppt/slides/_rels/slide8.xml.rels><?xml version="1.0" encoding="UTF-8" standalone="yes"?>
<Relationships xmlns="http://schemas.openxmlformats.org/package/2006/relationships"><Relationship Id="rId3" Type="http://schemas.openxmlformats.org/officeDocument/2006/relationships/image" Target="../media/image10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3068960"/>
            <a:ext cx="6172200" cy="1894362"/>
          </a:xfrm>
        </p:spPr>
        <p:txBody>
          <a:bodyPr/>
          <a:lstStyle/>
          <a:p>
            <a:r>
              <a:rPr lang="en-CA"/>
              <a:t>Section 6.3 Special Triangles</a:t>
            </a:r>
            <a:br>
              <a:rPr lang="en-CA"/>
            </a:br>
            <a:endParaRPr lang="en-CA" dirty="0"/>
          </a:p>
        </p:txBody>
      </p:sp>
      <p:sp>
        <p:nvSpPr>
          <p:cNvPr id="3" name="Subtitle 2"/>
          <p:cNvSpPr>
            <a:spLocks noGrp="1"/>
          </p:cNvSpPr>
          <p:nvPr>
            <p:ph type="subTitle" idx="1"/>
          </p:nvPr>
        </p:nvSpPr>
        <p:spPr/>
        <p:txBody>
          <a:bodyPr/>
          <a:lstStyle/>
          <a:p>
            <a:endParaRPr lang="en-CA"/>
          </a:p>
        </p:txBody>
      </p:sp>
      <p:sp>
        <p:nvSpPr>
          <p:cNvPr id="4" name="Text Box 5"/>
          <p:cNvSpPr txBox="1">
            <a:spLocks noChangeArrowheads="1"/>
          </p:cNvSpPr>
          <p:nvPr/>
        </p:nvSpPr>
        <p:spPr bwMode="auto">
          <a:xfrm>
            <a:off x="5084763" y="6613525"/>
            <a:ext cx="40592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000" dirty="0"/>
              <a:t>© Copyright all rights reserved to Homework depot: </a:t>
            </a:r>
            <a:r>
              <a:rPr lang="en-US" sz="1000" dirty="0">
                <a:hlinkClick r:id="rId3"/>
              </a:rPr>
              <a:t>www.BCMath.ca</a:t>
            </a:r>
            <a:r>
              <a:rPr lang="en-US" sz="1000" dirty="0"/>
              <a:t> </a:t>
            </a:r>
          </a:p>
        </p:txBody>
      </p:sp>
    </p:spTree>
    <p:extLst>
      <p:ext uri="{BB962C8B-B14F-4D97-AF65-F5344CB8AC3E}">
        <p14:creationId xmlns:p14="http://schemas.microsoft.com/office/powerpoint/2010/main" val="387720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51E1C04-4500-49FC-B156-6F271912DEDB}"/>
              </a:ext>
            </a:extLst>
          </p:cNvPr>
          <p:cNvPicPr>
            <a:picLocks noChangeAspect="1"/>
          </p:cNvPicPr>
          <p:nvPr/>
        </p:nvPicPr>
        <p:blipFill>
          <a:blip r:embed="rId3"/>
          <a:stretch>
            <a:fillRect/>
          </a:stretch>
        </p:blipFill>
        <p:spPr>
          <a:xfrm>
            <a:off x="179512" y="384048"/>
            <a:ext cx="6219825" cy="1419225"/>
          </a:xfrm>
          <a:prstGeom prst="rect">
            <a:avLst/>
          </a:prstGeom>
        </p:spPr>
      </p:pic>
      <p:pic>
        <p:nvPicPr>
          <p:cNvPr id="5" name="Picture 4">
            <a:extLst>
              <a:ext uri="{FF2B5EF4-FFF2-40B4-BE49-F238E27FC236}">
                <a16:creationId xmlns:a16="http://schemas.microsoft.com/office/drawing/2014/main" id="{75C5E07F-7801-4162-A34B-D9F5C314D53A}"/>
              </a:ext>
            </a:extLst>
          </p:cNvPr>
          <p:cNvPicPr>
            <a:picLocks noChangeAspect="1"/>
          </p:cNvPicPr>
          <p:nvPr/>
        </p:nvPicPr>
        <p:blipFill>
          <a:blip r:embed="rId4"/>
          <a:stretch>
            <a:fillRect/>
          </a:stretch>
        </p:blipFill>
        <p:spPr>
          <a:xfrm>
            <a:off x="611560" y="2204864"/>
            <a:ext cx="4312793" cy="3719289"/>
          </a:xfrm>
          <a:prstGeom prst="rect">
            <a:avLst/>
          </a:prstGeom>
        </p:spPr>
      </p:pic>
    </p:spTree>
    <p:extLst>
      <p:ext uri="{BB962C8B-B14F-4D97-AF65-F5344CB8AC3E}">
        <p14:creationId xmlns:p14="http://schemas.microsoft.com/office/powerpoint/2010/main" val="194601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93DDADD-F680-44F0-9E0F-28C817BFF539}"/>
              </a:ext>
            </a:extLst>
          </p:cNvPr>
          <p:cNvPicPr>
            <a:picLocks noChangeAspect="1"/>
          </p:cNvPicPr>
          <p:nvPr/>
        </p:nvPicPr>
        <p:blipFill>
          <a:blip r:embed="rId3"/>
          <a:stretch>
            <a:fillRect/>
          </a:stretch>
        </p:blipFill>
        <p:spPr>
          <a:xfrm>
            <a:off x="457200" y="305123"/>
            <a:ext cx="6267450" cy="4314825"/>
          </a:xfrm>
          <a:prstGeom prst="rect">
            <a:avLst/>
          </a:prstGeom>
        </p:spPr>
      </p:pic>
    </p:spTree>
    <p:extLst>
      <p:ext uri="{BB962C8B-B14F-4D97-AF65-F5344CB8AC3E}">
        <p14:creationId xmlns:p14="http://schemas.microsoft.com/office/powerpoint/2010/main" val="151357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86800" cy="706090"/>
          </a:xfrm>
        </p:spPr>
        <p:txBody>
          <a:bodyPr>
            <a:normAutofit/>
          </a:bodyPr>
          <a:lstStyle/>
          <a:p>
            <a:r>
              <a:rPr lang="en-CA" dirty="0"/>
              <a:t>Solving Problems with Special Triangles</a:t>
            </a:r>
          </a:p>
        </p:txBody>
      </p:sp>
      <p:sp>
        <p:nvSpPr>
          <p:cNvPr id="3" name="Content Placeholder 2"/>
          <p:cNvSpPr>
            <a:spLocks noGrp="1"/>
          </p:cNvSpPr>
          <p:nvPr>
            <p:ph sz="quarter" idx="1"/>
          </p:nvPr>
        </p:nvSpPr>
        <p:spPr>
          <a:xfrm>
            <a:off x="251520" y="1124744"/>
            <a:ext cx="8424936" cy="2736304"/>
          </a:xfrm>
        </p:spPr>
        <p:txBody>
          <a:bodyPr>
            <a:normAutofit/>
          </a:bodyPr>
          <a:lstStyle/>
          <a:p>
            <a:r>
              <a:rPr lang="en-CA" sz="2300" dirty="0"/>
              <a:t>Many math problems can be easily solved using special triangles</a:t>
            </a:r>
          </a:p>
          <a:p>
            <a:r>
              <a:rPr lang="en-CA" sz="2300" dirty="0"/>
              <a:t>Often there’s an equilateral triangle or an angle of 30, 45 or 60 degrees</a:t>
            </a:r>
          </a:p>
          <a:p>
            <a:pPr marL="0" indent="0">
              <a:buNone/>
            </a:pPr>
            <a:r>
              <a:rPr lang="en-CA" sz="2300" dirty="0"/>
              <a:t>Ex: Given that ABCD is a square with side length 4cm, BCE is an equilateral triangle, what is the length of DF?</a:t>
            </a:r>
          </a:p>
        </p:txBody>
      </p:sp>
      <p:sp>
        <p:nvSpPr>
          <p:cNvPr id="4" name="Rectangle 3"/>
          <p:cNvSpPr/>
          <p:nvPr/>
        </p:nvSpPr>
        <p:spPr>
          <a:xfrm>
            <a:off x="683568" y="3861048"/>
            <a:ext cx="2520000" cy="252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6" name="Straight Connector 5"/>
          <p:cNvCxnSpPr/>
          <p:nvPr/>
        </p:nvCxnSpPr>
        <p:spPr>
          <a:xfrm rot="3600000" flipH="1">
            <a:off x="2134801" y="3231049"/>
            <a:ext cx="0" cy="252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8000000" flipH="1" flipV="1">
            <a:off x="2134801" y="4491327"/>
            <a:ext cx="0" cy="252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Object 7"/>
          <p:cNvGraphicFramePr>
            <a:graphicFrameLocks noChangeAspect="1"/>
          </p:cNvGraphicFramePr>
          <p:nvPr>
            <p:extLst>
              <p:ext uri="{D42A27DB-BD31-4B8C-83A1-F6EECF244321}">
                <p14:modId xmlns:p14="http://schemas.microsoft.com/office/powerpoint/2010/main" val="3415352509"/>
              </p:ext>
            </p:extLst>
          </p:nvPr>
        </p:nvGraphicFramePr>
        <p:xfrm>
          <a:off x="391344" y="6237312"/>
          <a:ext cx="364232" cy="309116"/>
        </p:xfrm>
        <a:graphic>
          <a:graphicData uri="http://schemas.openxmlformats.org/presentationml/2006/ole">
            <mc:AlternateContent xmlns:mc="http://schemas.openxmlformats.org/markup-compatibility/2006">
              <mc:Choice xmlns:v="urn:schemas-microsoft-com:vml" Requires="v">
                <p:oleObj spid="_x0000_s7170" name="Equation" r:id="rId4" imgW="152280" imgH="164880" progId="Equation.DSMT4">
                  <p:embed/>
                </p:oleObj>
              </mc:Choice>
              <mc:Fallback>
                <p:oleObj name="Equation" r:id="rId4" imgW="152280" imgH="164880" progId="Equation.DSMT4">
                  <p:embed/>
                  <p:pic>
                    <p:nvPicPr>
                      <p:cNvPr id="8"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1344" y="6237312"/>
                        <a:ext cx="364232" cy="309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944695596"/>
              </p:ext>
            </p:extLst>
          </p:nvPr>
        </p:nvGraphicFramePr>
        <p:xfrm>
          <a:off x="395536" y="3695948"/>
          <a:ext cx="364232" cy="309116"/>
        </p:xfrm>
        <a:graphic>
          <a:graphicData uri="http://schemas.openxmlformats.org/presentationml/2006/ole">
            <mc:AlternateContent xmlns:mc="http://schemas.openxmlformats.org/markup-compatibility/2006">
              <mc:Choice xmlns:v="urn:schemas-microsoft-com:vml" Requires="v">
                <p:oleObj spid="_x0000_s7171" name="Equation" r:id="rId6" imgW="152280" imgH="164880" progId="Equation.DSMT4">
                  <p:embed/>
                </p:oleObj>
              </mc:Choice>
              <mc:Fallback>
                <p:oleObj name="Equation" r:id="rId6" imgW="152280" imgH="164880" progId="Equation.DSMT4">
                  <p:embed/>
                  <p:pic>
                    <p:nvPicPr>
                      <p:cNvPr id="9"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536" y="3695948"/>
                        <a:ext cx="364232" cy="309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375794558"/>
              </p:ext>
            </p:extLst>
          </p:nvPr>
        </p:nvGraphicFramePr>
        <p:xfrm>
          <a:off x="3214688" y="3721100"/>
          <a:ext cx="333375" cy="303213"/>
        </p:xfrm>
        <a:graphic>
          <a:graphicData uri="http://schemas.openxmlformats.org/presentationml/2006/ole">
            <mc:AlternateContent xmlns:mc="http://schemas.openxmlformats.org/markup-compatibility/2006">
              <mc:Choice xmlns:v="urn:schemas-microsoft-com:vml" Requires="v">
                <p:oleObj spid="_x0000_s7172" name="Equation" r:id="rId8" imgW="152280" imgH="177480" progId="Equation.DSMT4">
                  <p:embed/>
                </p:oleObj>
              </mc:Choice>
              <mc:Fallback>
                <p:oleObj name="Equation" r:id="rId8" imgW="152280" imgH="177480" progId="Equation.DSMT4">
                  <p:embed/>
                  <p:pic>
                    <p:nvPicPr>
                      <p:cNvPr id="1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14688" y="3721100"/>
                        <a:ext cx="333375" cy="303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47113186"/>
              </p:ext>
            </p:extLst>
          </p:nvPr>
        </p:nvGraphicFramePr>
        <p:xfrm>
          <a:off x="3189288" y="6242769"/>
          <a:ext cx="361950" cy="282575"/>
        </p:xfrm>
        <a:graphic>
          <a:graphicData uri="http://schemas.openxmlformats.org/presentationml/2006/ole">
            <mc:AlternateContent xmlns:mc="http://schemas.openxmlformats.org/markup-compatibility/2006">
              <mc:Choice xmlns:v="urn:schemas-microsoft-com:vml" Requires="v">
                <p:oleObj spid="_x0000_s7173" name="Equation" r:id="rId10" imgW="164880" imgH="164880" progId="Equation.DSMT4">
                  <p:embed/>
                </p:oleObj>
              </mc:Choice>
              <mc:Fallback>
                <p:oleObj name="Equation" r:id="rId10" imgW="164880" imgH="164880" progId="Equation.DSMT4">
                  <p:embed/>
                  <p:pic>
                    <p:nvPicPr>
                      <p:cNvPr id="11"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89288" y="6242769"/>
                        <a:ext cx="361950"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229792086"/>
              </p:ext>
            </p:extLst>
          </p:nvPr>
        </p:nvGraphicFramePr>
        <p:xfrm>
          <a:off x="827584" y="4941888"/>
          <a:ext cx="334963" cy="282575"/>
        </p:xfrm>
        <a:graphic>
          <a:graphicData uri="http://schemas.openxmlformats.org/presentationml/2006/ole">
            <mc:AlternateContent xmlns:mc="http://schemas.openxmlformats.org/markup-compatibility/2006">
              <mc:Choice xmlns:v="urn:schemas-microsoft-com:vml" Requires="v">
                <p:oleObj spid="_x0000_s7174" name="Equation" r:id="rId12" imgW="152280" imgH="164880" progId="Equation.DSMT4">
                  <p:embed/>
                </p:oleObj>
              </mc:Choice>
              <mc:Fallback>
                <p:oleObj name="Equation" r:id="rId12" imgW="152280" imgH="164880" progId="Equation.DSMT4">
                  <p:embed/>
                  <p:pic>
                    <p:nvPicPr>
                      <p:cNvPr id="12"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7584" y="4941888"/>
                        <a:ext cx="334963"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4" name="Straight Connector 13"/>
          <p:cNvCxnSpPr/>
          <p:nvPr/>
        </p:nvCxnSpPr>
        <p:spPr>
          <a:xfrm flipV="1">
            <a:off x="683568" y="3861048"/>
            <a:ext cx="2520000" cy="252028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1547664" y="5409232"/>
            <a:ext cx="108000" cy="10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16" name="Object 15"/>
          <p:cNvGraphicFramePr>
            <a:graphicFrameLocks noChangeAspect="1"/>
          </p:cNvGraphicFramePr>
          <p:nvPr>
            <p:extLst>
              <p:ext uri="{D42A27DB-BD31-4B8C-83A1-F6EECF244321}">
                <p14:modId xmlns:p14="http://schemas.microsoft.com/office/powerpoint/2010/main" val="2311122184"/>
              </p:ext>
            </p:extLst>
          </p:nvPr>
        </p:nvGraphicFramePr>
        <p:xfrm>
          <a:off x="1475656" y="5162649"/>
          <a:ext cx="363537" cy="282575"/>
        </p:xfrm>
        <a:graphic>
          <a:graphicData uri="http://schemas.openxmlformats.org/presentationml/2006/ole">
            <mc:AlternateContent xmlns:mc="http://schemas.openxmlformats.org/markup-compatibility/2006">
              <mc:Choice xmlns:v="urn:schemas-microsoft-com:vml" Requires="v">
                <p:oleObj spid="_x0000_s7175" name="Equation" r:id="rId14" imgW="164880" imgH="164880" progId="Equation.DSMT4">
                  <p:embed/>
                </p:oleObj>
              </mc:Choice>
              <mc:Fallback>
                <p:oleObj name="Equation" r:id="rId14" imgW="164880" imgH="164880" progId="Equation.DSMT4">
                  <p:embed/>
                  <p:pic>
                    <p:nvPicPr>
                      <p:cNvPr id="16"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75656" y="5162649"/>
                        <a:ext cx="363537"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TextBox 16"/>
          <p:cNvSpPr txBox="1"/>
          <p:nvPr/>
        </p:nvSpPr>
        <p:spPr>
          <a:xfrm>
            <a:off x="3599679" y="3501008"/>
            <a:ext cx="4932761" cy="646331"/>
          </a:xfrm>
          <a:prstGeom prst="rect">
            <a:avLst/>
          </a:prstGeom>
          <a:noFill/>
        </p:spPr>
        <p:txBody>
          <a:bodyPr wrap="none" rtlCol="0">
            <a:spAutoFit/>
          </a:bodyPr>
          <a:lstStyle/>
          <a:p>
            <a:r>
              <a:rPr lang="en-CA" dirty="0">
                <a:solidFill>
                  <a:srgbClr val="FF0000"/>
                </a:solidFill>
              </a:rPr>
              <a:t>Draw a line from “F” to the bottom, to create</a:t>
            </a:r>
            <a:br>
              <a:rPr lang="en-CA" dirty="0">
                <a:solidFill>
                  <a:srgbClr val="FF0000"/>
                </a:solidFill>
              </a:rPr>
            </a:br>
            <a:r>
              <a:rPr lang="en-CA" dirty="0">
                <a:solidFill>
                  <a:srgbClr val="FF0000"/>
                </a:solidFill>
              </a:rPr>
              <a:t>a 45-45-90 and 30-60-90 triangle</a:t>
            </a:r>
          </a:p>
        </p:txBody>
      </p:sp>
      <p:cxnSp>
        <p:nvCxnSpPr>
          <p:cNvPr id="19" name="Straight Connector 18"/>
          <p:cNvCxnSpPr>
            <a:stCxn id="15" idx="7"/>
          </p:cNvCxnSpPr>
          <p:nvPr/>
        </p:nvCxnSpPr>
        <p:spPr>
          <a:xfrm flipH="1">
            <a:off x="1619672" y="5425048"/>
            <a:ext cx="0" cy="95628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0" name="Object 19"/>
          <p:cNvGraphicFramePr>
            <a:graphicFrameLocks noChangeAspect="1"/>
          </p:cNvGraphicFramePr>
          <p:nvPr>
            <p:extLst>
              <p:ext uri="{D42A27DB-BD31-4B8C-83A1-F6EECF244321}">
                <p14:modId xmlns:p14="http://schemas.microsoft.com/office/powerpoint/2010/main" val="985282995"/>
              </p:ext>
            </p:extLst>
          </p:nvPr>
        </p:nvGraphicFramePr>
        <p:xfrm>
          <a:off x="835653" y="6165304"/>
          <a:ext cx="279963" cy="216024"/>
        </p:xfrm>
        <a:graphic>
          <a:graphicData uri="http://schemas.openxmlformats.org/presentationml/2006/ole">
            <mc:AlternateContent xmlns:mc="http://schemas.openxmlformats.org/markup-compatibility/2006">
              <mc:Choice xmlns:v="urn:schemas-microsoft-com:vml" Requires="v">
                <p:oleObj spid="_x0000_s7176" name="Equation" r:id="rId16" imgW="253800" imgH="177480" progId="Equation.DSMT4">
                  <p:embed/>
                </p:oleObj>
              </mc:Choice>
              <mc:Fallback>
                <p:oleObj name="Equation" r:id="rId16" imgW="253800" imgH="177480" progId="Equation.DSMT4">
                  <p:embed/>
                  <p:pic>
                    <p:nvPicPr>
                      <p:cNvPr id="20" name="Object 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5653" y="6165304"/>
                        <a:ext cx="279963"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150711568"/>
              </p:ext>
            </p:extLst>
          </p:nvPr>
        </p:nvGraphicFramePr>
        <p:xfrm>
          <a:off x="1339709" y="5661248"/>
          <a:ext cx="279963" cy="216024"/>
        </p:xfrm>
        <a:graphic>
          <a:graphicData uri="http://schemas.openxmlformats.org/presentationml/2006/ole">
            <mc:AlternateContent xmlns:mc="http://schemas.openxmlformats.org/markup-compatibility/2006">
              <mc:Choice xmlns:v="urn:schemas-microsoft-com:vml" Requires="v">
                <p:oleObj spid="_x0000_s7177" name="Equation" r:id="rId18" imgW="253800" imgH="177480" progId="Equation.DSMT4">
                  <p:embed/>
                </p:oleObj>
              </mc:Choice>
              <mc:Fallback>
                <p:oleObj name="Equation" r:id="rId18" imgW="253800" imgH="177480" progId="Equation.DSMT4">
                  <p:embed/>
                  <p:pic>
                    <p:nvPicPr>
                      <p:cNvPr id="21" name="Object 2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339709" y="5661248"/>
                        <a:ext cx="279963"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2259221098"/>
              </p:ext>
            </p:extLst>
          </p:nvPr>
        </p:nvGraphicFramePr>
        <p:xfrm>
          <a:off x="2635853" y="6165304"/>
          <a:ext cx="279963" cy="216024"/>
        </p:xfrm>
        <a:graphic>
          <a:graphicData uri="http://schemas.openxmlformats.org/presentationml/2006/ole">
            <mc:AlternateContent xmlns:mc="http://schemas.openxmlformats.org/markup-compatibility/2006">
              <mc:Choice xmlns:v="urn:schemas-microsoft-com:vml" Requires="v">
                <p:oleObj spid="_x0000_s7178" name="Equation" r:id="rId20" imgW="253800" imgH="177480" progId="Equation.DSMT4">
                  <p:embed/>
                </p:oleObj>
              </mc:Choice>
              <mc:Fallback>
                <p:oleObj name="Equation" r:id="rId20" imgW="253800" imgH="177480" progId="Equation.DSMT4">
                  <p:embed/>
                  <p:pic>
                    <p:nvPicPr>
                      <p:cNvPr id="22" name="Object 2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635853" y="6165304"/>
                        <a:ext cx="279963"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55258871"/>
              </p:ext>
            </p:extLst>
          </p:nvPr>
        </p:nvGraphicFramePr>
        <p:xfrm>
          <a:off x="1619672" y="5589240"/>
          <a:ext cx="279963" cy="216024"/>
        </p:xfrm>
        <a:graphic>
          <a:graphicData uri="http://schemas.openxmlformats.org/presentationml/2006/ole">
            <mc:AlternateContent xmlns:mc="http://schemas.openxmlformats.org/markup-compatibility/2006">
              <mc:Choice xmlns:v="urn:schemas-microsoft-com:vml" Requires="v">
                <p:oleObj spid="_x0000_s7179" name="Equation" r:id="rId22" imgW="253800" imgH="177480" progId="Equation.DSMT4">
                  <p:embed/>
                </p:oleObj>
              </mc:Choice>
              <mc:Fallback>
                <p:oleObj name="Equation" r:id="rId22" imgW="253800" imgH="177480" progId="Equation.DSMT4">
                  <p:embed/>
                  <p:pic>
                    <p:nvPicPr>
                      <p:cNvPr id="23" name="Object 2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619672" y="5589240"/>
                        <a:ext cx="279963"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p:nvPr/>
        </p:nvSpPr>
        <p:spPr>
          <a:xfrm>
            <a:off x="3599679" y="4211796"/>
            <a:ext cx="4793300" cy="369332"/>
          </a:xfrm>
          <a:prstGeom prst="rect">
            <a:avLst/>
          </a:prstGeom>
          <a:noFill/>
        </p:spPr>
        <p:txBody>
          <a:bodyPr wrap="none" rtlCol="0">
            <a:spAutoFit/>
          </a:bodyPr>
          <a:lstStyle/>
          <a:p>
            <a:r>
              <a:rPr lang="en-CA" dirty="0">
                <a:solidFill>
                  <a:srgbClr val="FF0000"/>
                </a:solidFill>
              </a:rPr>
              <a:t>Make “x” the side length of the left triangle</a:t>
            </a:r>
          </a:p>
        </p:txBody>
      </p:sp>
      <p:graphicFrame>
        <p:nvGraphicFramePr>
          <p:cNvPr id="25" name="Object 24"/>
          <p:cNvGraphicFramePr>
            <a:graphicFrameLocks noChangeAspect="1"/>
          </p:cNvGraphicFramePr>
          <p:nvPr>
            <p:extLst>
              <p:ext uri="{D42A27DB-BD31-4B8C-83A1-F6EECF244321}">
                <p14:modId xmlns:p14="http://schemas.microsoft.com/office/powerpoint/2010/main" val="2077929022"/>
              </p:ext>
            </p:extLst>
          </p:nvPr>
        </p:nvGraphicFramePr>
        <p:xfrm>
          <a:off x="1057275" y="6381328"/>
          <a:ext cx="219546" cy="263947"/>
        </p:xfrm>
        <a:graphic>
          <a:graphicData uri="http://schemas.openxmlformats.org/presentationml/2006/ole">
            <mc:AlternateContent xmlns:mc="http://schemas.openxmlformats.org/markup-compatibility/2006">
              <mc:Choice xmlns:v="urn:schemas-microsoft-com:vml" Requires="v">
                <p:oleObj spid="_x0000_s7180" name="Equation" r:id="rId24" imgW="126720" imgH="139680" progId="Equation.DSMT4">
                  <p:embed/>
                </p:oleObj>
              </mc:Choice>
              <mc:Fallback>
                <p:oleObj name="Equation" r:id="rId24" imgW="126720" imgH="139680" progId="Equation.DSMT4">
                  <p:embed/>
                  <p:pic>
                    <p:nvPicPr>
                      <p:cNvPr id="25" name="Object 2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057275" y="6381328"/>
                        <a:ext cx="219546" cy="2639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TextBox 25"/>
          <p:cNvSpPr txBox="1"/>
          <p:nvPr/>
        </p:nvSpPr>
        <p:spPr>
          <a:xfrm>
            <a:off x="3281522" y="4643844"/>
            <a:ext cx="5682966" cy="369332"/>
          </a:xfrm>
          <a:prstGeom prst="rect">
            <a:avLst/>
          </a:prstGeom>
          <a:noFill/>
        </p:spPr>
        <p:txBody>
          <a:bodyPr wrap="none" rtlCol="0">
            <a:spAutoFit/>
          </a:bodyPr>
          <a:lstStyle/>
          <a:p>
            <a:r>
              <a:rPr lang="en-CA" dirty="0">
                <a:solidFill>
                  <a:srgbClr val="FF0000"/>
                </a:solidFill>
              </a:rPr>
              <a:t>Since it’s a 45-45-90 triangle, the red line is also “x”</a:t>
            </a:r>
          </a:p>
        </p:txBody>
      </p:sp>
      <p:graphicFrame>
        <p:nvGraphicFramePr>
          <p:cNvPr id="27" name="Object 26"/>
          <p:cNvGraphicFramePr>
            <a:graphicFrameLocks noChangeAspect="1"/>
          </p:cNvGraphicFramePr>
          <p:nvPr>
            <p:extLst>
              <p:ext uri="{D42A27DB-BD31-4B8C-83A1-F6EECF244321}">
                <p14:modId xmlns:p14="http://schemas.microsoft.com/office/powerpoint/2010/main" val="902682023"/>
              </p:ext>
            </p:extLst>
          </p:nvPr>
        </p:nvGraphicFramePr>
        <p:xfrm>
          <a:off x="1619672" y="5805264"/>
          <a:ext cx="219546" cy="263947"/>
        </p:xfrm>
        <a:graphic>
          <a:graphicData uri="http://schemas.openxmlformats.org/presentationml/2006/ole">
            <mc:AlternateContent xmlns:mc="http://schemas.openxmlformats.org/markup-compatibility/2006">
              <mc:Choice xmlns:v="urn:schemas-microsoft-com:vml" Requires="v">
                <p:oleObj spid="_x0000_s7181" name="Equation" r:id="rId26" imgW="126720" imgH="139680" progId="Equation.DSMT4">
                  <p:embed/>
                </p:oleObj>
              </mc:Choice>
              <mc:Fallback>
                <p:oleObj name="Equation" r:id="rId26" imgW="126720" imgH="139680" progId="Equation.DSMT4">
                  <p:embed/>
                  <p:pic>
                    <p:nvPicPr>
                      <p:cNvPr id="27" name="Object 26"/>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19672" y="5805264"/>
                        <a:ext cx="219546" cy="2639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TextBox 27"/>
          <p:cNvSpPr txBox="1"/>
          <p:nvPr/>
        </p:nvSpPr>
        <p:spPr>
          <a:xfrm>
            <a:off x="3563888" y="5075892"/>
            <a:ext cx="4187365" cy="369332"/>
          </a:xfrm>
          <a:prstGeom prst="rect">
            <a:avLst/>
          </a:prstGeom>
          <a:noFill/>
        </p:spPr>
        <p:txBody>
          <a:bodyPr wrap="none" rtlCol="0">
            <a:spAutoFit/>
          </a:bodyPr>
          <a:lstStyle/>
          <a:p>
            <a:r>
              <a:rPr lang="en-CA" dirty="0">
                <a:solidFill>
                  <a:srgbClr val="FF0000"/>
                </a:solidFill>
              </a:rPr>
              <a:t>The base of the right triangle is 4 – x </a:t>
            </a:r>
          </a:p>
        </p:txBody>
      </p:sp>
      <p:graphicFrame>
        <p:nvGraphicFramePr>
          <p:cNvPr id="29" name="Object 28"/>
          <p:cNvGraphicFramePr>
            <a:graphicFrameLocks noChangeAspect="1"/>
          </p:cNvGraphicFramePr>
          <p:nvPr>
            <p:extLst>
              <p:ext uri="{D42A27DB-BD31-4B8C-83A1-F6EECF244321}">
                <p14:modId xmlns:p14="http://schemas.microsoft.com/office/powerpoint/2010/main" val="4075958263"/>
              </p:ext>
            </p:extLst>
          </p:nvPr>
        </p:nvGraphicFramePr>
        <p:xfrm>
          <a:off x="1913855" y="6453336"/>
          <a:ext cx="569913" cy="336550"/>
        </p:xfrm>
        <a:graphic>
          <a:graphicData uri="http://schemas.openxmlformats.org/presentationml/2006/ole">
            <mc:AlternateContent xmlns:mc="http://schemas.openxmlformats.org/markup-compatibility/2006">
              <mc:Choice xmlns:v="urn:schemas-microsoft-com:vml" Requires="v">
                <p:oleObj spid="_x0000_s7182" name="Equation" r:id="rId28" imgW="330120" imgH="177480" progId="Equation.DSMT4">
                  <p:embed/>
                </p:oleObj>
              </mc:Choice>
              <mc:Fallback>
                <p:oleObj name="Equation" r:id="rId28" imgW="330120" imgH="177480" progId="Equation.DSMT4">
                  <p:embed/>
                  <p:pic>
                    <p:nvPicPr>
                      <p:cNvPr id="29" name="Object 28"/>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913855" y="6453336"/>
                        <a:ext cx="569913" cy="336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TextBox 29"/>
          <p:cNvSpPr txBox="1"/>
          <p:nvPr/>
        </p:nvSpPr>
        <p:spPr>
          <a:xfrm>
            <a:off x="3275856" y="5445224"/>
            <a:ext cx="5043368" cy="369332"/>
          </a:xfrm>
          <a:prstGeom prst="rect">
            <a:avLst/>
          </a:prstGeom>
          <a:noFill/>
        </p:spPr>
        <p:txBody>
          <a:bodyPr wrap="none" rtlCol="0">
            <a:spAutoFit/>
          </a:bodyPr>
          <a:lstStyle/>
          <a:p>
            <a:r>
              <a:rPr lang="en-CA" dirty="0">
                <a:solidFill>
                  <a:srgbClr val="FF0000"/>
                </a:solidFill>
              </a:rPr>
              <a:t>Since it’s a 30-60-90 triangle, the base is also </a:t>
            </a:r>
          </a:p>
        </p:txBody>
      </p:sp>
      <p:graphicFrame>
        <p:nvGraphicFramePr>
          <p:cNvPr id="31" name="Object 30"/>
          <p:cNvGraphicFramePr>
            <a:graphicFrameLocks noChangeAspect="1"/>
          </p:cNvGraphicFramePr>
          <p:nvPr>
            <p:extLst>
              <p:ext uri="{D42A27DB-BD31-4B8C-83A1-F6EECF244321}">
                <p14:modId xmlns:p14="http://schemas.microsoft.com/office/powerpoint/2010/main" val="2647311221"/>
              </p:ext>
            </p:extLst>
          </p:nvPr>
        </p:nvGraphicFramePr>
        <p:xfrm>
          <a:off x="8244408" y="5409129"/>
          <a:ext cx="482153" cy="396135"/>
        </p:xfrm>
        <a:graphic>
          <a:graphicData uri="http://schemas.openxmlformats.org/presentationml/2006/ole">
            <mc:AlternateContent xmlns:mc="http://schemas.openxmlformats.org/markup-compatibility/2006">
              <mc:Choice xmlns:v="urn:schemas-microsoft-com:vml" Requires="v">
                <p:oleObj spid="_x0000_s7183" name="Equation" r:id="rId30" imgW="304560" imgH="228600" progId="Equation.DSMT4">
                  <p:embed/>
                </p:oleObj>
              </mc:Choice>
              <mc:Fallback>
                <p:oleObj name="Equation" r:id="rId30" imgW="304560" imgH="228600" progId="Equation.DSMT4">
                  <p:embed/>
                  <p:pic>
                    <p:nvPicPr>
                      <p:cNvPr id="31" name="Object 30"/>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8244408" y="5409129"/>
                        <a:ext cx="482153" cy="3961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1374338167"/>
              </p:ext>
            </p:extLst>
          </p:nvPr>
        </p:nvGraphicFramePr>
        <p:xfrm>
          <a:off x="2519636" y="6416501"/>
          <a:ext cx="684212" cy="396875"/>
        </p:xfrm>
        <a:graphic>
          <a:graphicData uri="http://schemas.openxmlformats.org/presentationml/2006/ole">
            <mc:AlternateContent xmlns:mc="http://schemas.openxmlformats.org/markup-compatibility/2006">
              <mc:Choice xmlns:v="urn:schemas-microsoft-com:vml" Requires="v">
                <p:oleObj spid="_x0000_s7184" name="Equation" r:id="rId32" imgW="431640" imgH="228600" progId="Equation.DSMT4">
                  <p:embed/>
                </p:oleObj>
              </mc:Choice>
              <mc:Fallback>
                <p:oleObj name="Equation" r:id="rId32" imgW="431640" imgH="228600" progId="Equation.DSMT4">
                  <p:embed/>
                  <p:pic>
                    <p:nvPicPr>
                      <p:cNvPr id="32" name="Object 31"/>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2519636" y="6416501"/>
                        <a:ext cx="684212"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TextBox 32"/>
          <p:cNvSpPr txBox="1"/>
          <p:nvPr/>
        </p:nvSpPr>
        <p:spPr>
          <a:xfrm>
            <a:off x="3672854" y="5949280"/>
            <a:ext cx="1547218" cy="369332"/>
          </a:xfrm>
          <a:prstGeom prst="rect">
            <a:avLst/>
          </a:prstGeom>
          <a:noFill/>
        </p:spPr>
        <p:txBody>
          <a:bodyPr wrap="none" rtlCol="0">
            <a:spAutoFit/>
          </a:bodyPr>
          <a:lstStyle/>
          <a:p>
            <a:r>
              <a:rPr lang="en-CA" dirty="0">
                <a:solidFill>
                  <a:srgbClr val="FF0000"/>
                </a:solidFill>
              </a:rPr>
              <a:t>Solve for “x” </a:t>
            </a:r>
          </a:p>
        </p:txBody>
      </p:sp>
      <p:graphicFrame>
        <p:nvGraphicFramePr>
          <p:cNvPr id="34" name="Object 33"/>
          <p:cNvGraphicFramePr>
            <a:graphicFrameLocks noChangeAspect="1"/>
          </p:cNvGraphicFramePr>
          <p:nvPr>
            <p:extLst>
              <p:ext uri="{D42A27DB-BD31-4B8C-83A1-F6EECF244321}">
                <p14:modId xmlns:p14="http://schemas.microsoft.com/office/powerpoint/2010/main" val="1820317299"/>
              </p:ext>
            </p:extLst>
          </p:nvPr>
        </p:nvGraphicFramePr>
        <p:xfrm>
          <a:off x="6014492" y="3429000"/>
          <a:ext cx="1293812" cy="433388"/>
        </p:xfrm>
        <a:graphic>
          <a:graphicData uri="http://schemas.openxmlformats.org/presentationml/2006/ole">
            <mc:AlternateContent xmlns:mc="http://schemas.openxmlformats.org/markup-compatibility/2006">
              <mc:Choice xmlns:v="urn:schemas-microsoft-com:vml" Requires="v">
                <p:oleObj spid="_x0000_s7185" name="Equation" r:id="rId34" imgW="749160" imgH="228600" progId="Equation.DSMT4">
                  <p:embed/>
                </p:oleObj>
              </mc:Choice>
              <mc:Fallback>
                <p:oleObj name="Equation" r:id="rId34" imgW="749160" imgH="228600" progId="Equation.DSMT4">
                  <p:embed/>
                  <p:pic>
                    <p:nvPicPr>
                      <p:cNvPr id="34" name="Object 33"/>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014492" y="3429000"/>
                        <a:ext cx="1293812"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1552945128"/>
              </p:ext>
            </p:extLst>
          </p:nvPr>
        </p:nvGraphicFramePr>
        <p:xfrm>
          <a:off x="6374532" y="3859708"/>
          <a:ext cx="1293812" cy="433388"/>
        </p:xfrm>
        <a:graphic>
          <a:graphicData uri="http://schemas.openxmlformats.org/presentationml/2006/ole">
            <mc:AlternateContent xmlns:mc="http://schemas.openxmlformats.org/markup-compatibility/2006">
              <mc:Choice xmlns:v="urn:schemas-microsoft-com:vml" Requires="v">
                <p:oleObj spid="_x0000_s7186" name="Equation" r:id="rId36" imgW="749160" imgH="228600" progId="Equation.DSMT4">
                  <p:embed/>
                </p:oleObj>
              </mc:Choice>
              <mc:Fallback>
                <p:oleObj name="Equation" r:id="rId36" imgW="749160" imgH="228600" progId="Equation.DSMT4">
                  <p:embed/>
                  <p:pic>
                    <p:nvPicPr>
                      <p:cNvPr id="35" name="Object 34"/>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374532" y="3859708"/>
                        <a:ext cx="1293812"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3775596249"/>
              </p:ext>
            </p:extLst>
          </p:nvPr>
        </p:nvGraphicFramePr>
        <p:xfrm>
          <a:off x="6342335" y="4363318"/>
          <a:ext cx="1470025" cy="577850"/>
        </p:xfrm>
        <a:graphic>
          <a:graphicData uri="http://schemas.openxmlformats.org/presentationml/2006/ole">
            <mc:AlternateContent xmlns:mc="http://schemas.openxmlformats.org/markup-compatibility/2006">
              <mc:Choice xmlns:v="urn:schemas-microsoft-com:vml" Requires="v">
                <p:oleObj spid="_x0000_s7187" name="Equation" r:id="rId38" imgW="850680" imgH="304560" progId="Equation.DSMT4">
                  <p:embed/>
                </p:oleObj>
              </mc:Choice>
              <mc:Fallback>
                <p:oleObj name="Equation" r:id="rId38" imgW="850680" imgH="304560" progId="Equation.DSMT4">
                  <p:embed/>
                  <p:pic>
                    <p:nvPicPr>
                      <p:cNvPr id="36" name="Object 35"/>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6342335" y="4363318"/>
                        <a:ext cx="1470025"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1706942004"/>
              </p:ext>
            </p:extLst>
          </p:nvPr>
        </p:nvGraphicFramePr>
        <p:xfrm>
          <a:off x="5580112" y="4725144"/>
          <a:ext cx="1360487" cy="963612"/>
        </p:xfrm>
        <a:graphic>
          <a:graphicData uri="http://schemas.openxmlformats.org/presentationml/2006/ole">
            <mc:AlternateContent xmlns:mc="http://schemas.openxmlformats.org/markup-compatibility/2006">
              <mc:Choice xmlns:v="urn:schemas-microsoft-com:vml" Requires="v">
                <p:oleObj spid="_x0000_s7188" name="Equation" r:id="rId40" imgW="787320" imgH="507960" progId="Equation.DSMT4">
                  <p:embed/>
                </p:oleObj>
              </mc:Choice>
              <mc:Fallback>
                <p:oleObj name="Equation" r:id="rId40" imgW="787320" imgH="507960" progId="Equation.DSMT4">
                  <p:embed/>
                  <p:pic>
                    <p:nvPicPr>
                      <p:cNvPr id="37" name="Object 36"/>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580112" y="4725144"/>
                        <a:ext cx="1360487" cy="963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TextBox 37"/>
          <p:cNvSpPr txBox="1"/>
          <p:nvPr/>
        </p:nvSpPr>
        <p:spPr>
          <a:xfrm>
            <a:off x="3579017" y="5589240"/>
            <a:ext cx="3945311" cy="369332"/>
          </a:xfrm>
          <a:prstGeom prst="rect">
            <a:avLst/>
          </a:prstGeom>
          <a:noFill/>
        </p:spPr>
        <p:txBody>
          <a:bodyPr wrap="none" rtlCol="0">
            <a:spAutoFit/>
          </a:bodyPr>
          <a:lstStyle/>
          <a:p>
            <a:r>
              <a:rPr lang="en-CA" dirty="0">
                <a:solidFill>
                  <a:srgbClr val="FF0000"/>
                </a:solidFill>
              </a:rPr>
              <a:t>Once we have “x”, we can find “DF”</a:t>
            </a:r>
          </a:p>
        </p:txBody>
      </p:sp>
      <p:graphicFrame>
        <p:nvGraphicFramePr>
          <p:cNvPr id="39" name="Object 38"/>
          <p:cNvGraphicFramePr>
            <a:graphicFrameLocks noChangeAspect="1"/>
          </p:cNvGraphicFramePr>
          <p:nvPr>
            <p:extLst>
              <p:ext uri="{D42A27DB-BD31-4B8C-83A1-F6EECF244321}">
                <p14:modId xmlns:p14="http://schemas.microsoft.com/office/powerpoint/2010/main" val="1532825262"/>
              </p:ext>
            </p:extLst>
          </p:nvPr>
        </p:nvGraphicFramePr>
        <p:xfrm>
          <a:off x="783953" y="5517232"/>
          <a:ext cx="547687" cy="407987"/>
        </p:xfrm>
        <a:graphic>
          <a:graphicData uri="http://schemas.openxmlformats.org/presentationml/2006/ole">
            <mc:AlternateContent xmlns:mc="http://schemas.openxmlformats.org/markup-compatibility/2006">
              <mc:Choice xmlns:v="urn:schemas-microsoft-com:vml" Requires="v">
                <p:oleObj spid="_x0000_s7189" name="Equation" r:id="rId42" imgW="317160" imgH="215640" progId="Equation.DSMT4">
                  <p:embed/>
                </p:oleObj>
              </mc:Choice>
              <mc:Fallback>
                <p:oleObj name="Equation" r:id="rId42" imgW="317160" imgH="215640" progId="Equation.DSMT4">
                  <p:embed/>
                  <p:pic>
                    <p:nvPicPr>
                      <p:cNvPr id="39" name="Object 38"/>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783953" y="5517232"/>
                        <a:ext cx="547687" cy="407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39"/>
          <p:cNvGraphicFramePr>
            <a:graphicFrameLocks noChangeAspect="1"/>
          </p:cNvGraphicFramePr>
          <p:nvPr>
            <p:extLst>
              <p:ext uri="{D42A27DB-BD31-4B8C-83A1-F6EECF244321}">
                <p14:modId xmlns:p14="http://schemas.microsoft.com/office/powerpoint/2010/main" val="2641113744"/>
              </p:ext>
            </p:extLst>
          </p:nvPr>
        </p:nvGraphicFramePr>
        <p:xfrm>
          <a:off x="5436096" y="5949206"/>
          <a:ext cx="1928812" cy="792162"/>
        </p:xfrm>
        <a:graphic>
          <a:graphicData uri="http://schemas.openxmlformats.org/presentationml/2006/ole">
            <mc:AlternateContent xmlns:mc="http://schemas.openxmlformats.org/markup-compatibility/2006">
              <mc:Choice xmlns:v="urn:schemas-microsoft-com:vml" Requires="v">
                <p:oleObj spid="_x0000_s7190" name="Equation" r:id="rId44" imgW="1117440" imgH="419040" progId="Equation.DSMT4">
                  <p:embed/>
                </p:oleObj>
              </mc:Choice>
              <mc:Fallback>
                <p:oleObj name="Equation" r:id="rId44" imgW="1117440" imgH="419040" progId="Equation.DSMT4">
                  <p:embed/>
                  <p:pic>
                    <p:nvPicPr>
                      <p:cNvPr id="40" name="Object 39"/>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436096" y="5949206"/>
                        <a:ext cx="1928812"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 name="Object 40"/>
          <p:cNvGraphicFramePr>
            <a:graphicFrameLocks noChangeAspect="1"/>
          </p:cNvGraphicFramePr>
          <p:nvPr>
            <p:extLst>
              <p:ext uri="{D42A27DB-BD31-4B8C-83A1-F6EECF244321}">
                <p14:modId xmlns:p14="http://schemas.microsoft.com/office/powerpoint/2010/main" val="3757252497"/>
              </p:ext>
            </p:extLst>
          </p:nvPr>
        </p:nvGraphicFramePr>
        <p:xfrm>
          <a:off x="5436096" y="5877272"/>
          <a:ext cx="1403350" cy="865187"/>
        </p:xfrm>
        <a:graphic>
          <a:graphicData uri="http://schemas.openxmlformats.org/presentationml/2006/ole">
            <mc:AlternateContent xmlns:mc="http://schemas.openxmlformats.org/markup-compatibility/2006">
              <mc:Choice xmlns:v="urn:schemas-microsoft-com:vml" Requires="v">
                <p:oleObj spid="_x0000_s7191" name="Equation" r:id="rId46" imgW="812520" imgH="457200" progId="Equation.DSMT4">
                  <p:embed/>
                </p:oleObj>
              </mc:Choice>
              <mc:Fallback>
                <p:oleObj name="Equation" r:id="rId46" imgW="812520" imgH="457200" progId="Equation.DSMT4">
                  <p:embed/>
                  <p:pic>
                    <p:nvPicPr>
                      <p:cNvPr id="41" name="Object 40"/>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436096" y="5877272"/>
                        <a:ext cx="1403350" cy="865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4100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10" presetClass="entr" presetSubtype="0"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par>
                                <p:cTn id="29" presetID="10"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10" presetClass="entr" presetSubtype="0"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par>
                                <p:cTn id="35" presetID="10" presetClass="entr" presetSubtype="0"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par>
                                <p:cTn id="38" presetID="10" presetClass="entr" presetSubtype="0" fill="hold"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par>
                                <p:cTn id="41" presetID="10"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par>
                                <p:cTn id="44" presetID="10" presetClass="entr" presetSubtype="0"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500"/>
                                        <p:tgtEl>
                                          <p:spTgt spid="14"/>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par>
                                <p:cTn id="50" presetID="10" presetClass="entr" presetSubtype="0" fill="hold"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up)">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fade">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500"/>
                                        <p:tgtEl>
                                          <p:spTgt spid="2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fade">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fade">
                                      <p:cBhvr>
                                        <p:cTn id="92" dur="500"/>
                                        <p:tgtEl>
                                          <p:spTgt spid="25"/>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fade">
                                      <p:cBhvr>
                                        <p:cTn id="97" dur="500"/>
                                        <p:tgtEl>
                                          <p:spTgt spid="26"/>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fade">
                                      <p:cBhvr>
                                        <p:cTn id="102" dur="500"/>
                                        <p:tgtEl>
                                          <p:spTgt spid="27"/>
                                        </p:tgtEl>
                                      </p:cBhvr>
                                    </p:animEffect>
                                  </p:childTnLst>
                                </p:cTn>
                              </p:par>
                              <p:par>
                                <p:cTn id="103" presetID="10" presetClass="exit" presetSubtype="0" fill="hold" nodeType="withEffect">
                                  <p:stCondLst>
                                    <p:cond delay="0"/>
                                  </p:stCondLst>
                                  <p:childTnLst>
                                    <p:animEffect transition="out" filter="fade">
                                      <p:cBhvr>
                                        <p:cTn id="104" dur="500"/>
                                        <p:tgtEl>
                                          <p:spTgt spid="20"/>
                                        </p:tgtEl>
                                      </p:cBhvr>
                                    </p:animEffect>
                                    <p:set>
                                      <p:cBhvr>
                                        <p:cTn id="105" dur="1" fill="hold">
                                          <p:stCondLst>
                                            <p:cond delay="499"/>
                                          </p:stCondLst>
                                        </p:cTn>
                                        <p:tgtEl>
                                          <p:spTgt spid="20"/>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500"/>
                                        <p:tgtEl>
                                          <p:spTgt spid="21"/>
                                        </p:tgtEl>
                                      </p:cBhvr>
                                    </p:animEffect>
                                    <p:set>
                                      <p:cBhvr>
                                        <p:cTn id="108" dur="1" fill="hold">
                                          <p:stCondLst>
                                            <p:cond delay="499"/>
                                          </p:stCondLst>
                                        </p:cTn>
                                        <p:tgtEl>
                                          <p:spTgt spid="21"/>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500"/>
                                        <p:tgtEl>
                                          <p:spTgt spid="23"/>
                                        </p:tgtEl>
                                      </p:cBhvr>
                                    </p:animEffect>
                                    <p:set>
                                      <p:cBhvr>
                                        <p:cTn id="111" dur="1" fill="hold">
                                          <p:stCondLst>
                                            <p:cond delay="499"/>
                                          </p:stCondLst>
                                        </p:cTn>
                                        <p:tgtEl>
                                          <p:spTgt spid="23"/>
                                        </p:tgtEl>
                                        <p:attrNameLst>
                                          <p:attrName>style.visibility</p:attrName>
                                        </p:attrNameLst>
                                      </p:cBhvr>
                                      <p:to>
                                        <p:strVal val="hidden"/>
                                      </p:to>
                                    </p:se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fade">
                                      <p:cBhvr>
                                        <p:cTn id="116" dur="500"/>
                                        <p:tgtEl>
                                          <p:spTgt spid="28"/>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29"/>
                                        </p:tgtEl>
                                        <p:attrNameLst>
                                          <p:attrName>style.visibility</p:attrName>
                                        </p:attrNameLst>
                                      </p:cBhvr>
                                      <p:to>
                                        <p:strVal val="visible"/>
                                      </p:to>
                                    </p:set>
                                    <p:animEffect transition="in" filter="fade">
                                      <p:cBhvr>
                                        <p:cTn id="121" dur="500"/>
                                        <p:tgtEl>
                                          <p:spTgt spid="29"/>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500"/>
                                        <p:tgtEl>
                                          <p:spTgt spid="30"/>
                                        </p:tgtEl>
                                      </p:cBhvr>
                                    </p:animEffect>
                                  </p:childTnLst>
                                </p:cTn>
                              </p:par>
                              <p:par>
                                <p:cTn id="127" presetID="10" presetClass="entr" presetSubtype="0" fill="hold" nodeType="withEffect">
                                  <p:stCondLst>
                                    <p:cond delay="0"/>
                                  </p:stCondLst>
                                  <p:childTnLst>
                                    <p:set>
                                      <p:cBhvr>
                                        <p:cTn id="128" dur="1" fill="hold">
                                          <p:stCondLst>
                                            <p:cond delay="0"/>
                                          </p:stCondLst>
                                        </p:cTn>
                                        <p:tgtEl>
                                          <p:spTgt spid="31"/>
                                        </p:tgtEl>
                                        <p:attrNameLst>
                                          <p:attrName>style.visibility</p:attrName>
                                        </p:attrNameLst>
                                      </p:cBhvr>
                                      <p:to>
                                        <p:strVal val="visible"/>
                                      </p:to>
                                    </p:set>
                                    <p:animEffect transition="in" filter="fade">
                                      <p:cBhvr>
                                        <p:cTn id="129" dur="500"/>
                                        <p:tgtEl>
                                          <p:spTgt spid="31"/>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nodeType="click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500"/>
                                        <p:tgtEl>
                                          <p:spTgt spid="32"/>
                                        </p:tgtEl>
                                      </p:cBhvr>
                                    </p:animEffect>
                                  </p:childTnLst>
                                </p:cTn>
                              </p:par>
                            </p:childTnLst>
                          </p:cTn>
                        </p:par>
                      </p:childTnLst>
                    </p:cTn>
                  </p:par>
                  <p:par>
                    <p:cTn id="135" fill="hold">
                      <p:stCondLst>
                        <p:cond delay="indefinite"/>
                      </p:stCondLst>
                      <p:childTnLst>
                        <p:par>
                          <p:cTn id="136" fill="hold">
                            <p:stCondLst>
                              <p:cond delay="0"/>
                            </p:stCondLst>
                            <p:childTnLst>
                              <p:par>
                                <p:cTn id="137" presetID="10" presetClass="entr" presetSubtype="0" fill="hold" grpId="0" nodeType="clickEffect">
                                  <p:stCondLst>
                                    <p:cond delay="0"/>
                                  </p:stCondLst>
                                  <p:childTnLst>
                                    <p:set>
                                      <p:cBhvr>
                                        <p:cTn id="138" dur="1" fill="hold">
                                          <p:stCondLst>
                                            <p:cond delay="0"/>
                                          </p:stCondLst>
                                        </p:cTn>
                                        <p:tgtEl>
                                          <p:spTgt spid="33"/>
                                        </p:tgtEl>
                                        <p:attrNameLst>
                                          <p:attrName>style.visibility</p:attrName>
                                        </p:attrNameLst>
                                      </p:cBhvr>
                                      <p:to>
                                        <p:strVal val="visible"/>
                                      </p:to>
                                    </p:set>
                                    <p:animEffect transition="in" filter="fade">
                                      <p:cBhvr>
                                        <p:cTn id="139" dur="500"/>
                                        <p:tgtEl>
                                          <p:spTgt spid="33"/>
                                        </p:tgtEl>
                                      </p:cBhvr>
                                    </p:animEffect>
                                  </p:childTnLst>
                                </p:cTn>
                              </p:par>
                            </p:childTnLst>
                          </p:cTn>
                        </p:par>
                      </p:childTnLst>
                    </p:cTn>
                  </p:par>
                  <p:par>
                    <p:cTn id="140" fill="hold">
                      <p:stCondLst>
                        <p:cond delay="indefinite"/>
                      </p:stCondLst>
                      <p:childTnLst>
                        <p:par>
                          <p:cTn id="141" fill="hold">
                            <p:stCondLst>
                              <p:cond delay="0"/>
                            </p:stCondLst>
                            <p:childTnLst>
                              <p:par>
                                <p:cTn id="142" presetID="10" presetClass="exit" presetSubtype="0" fill="hold" grpId="1" nodeType="clickEffect">
                                  <p:stCondLst>
                                    <p:cond delay="0"/>
                                  </p:stCondLst>
                                  <p:childTnLst>
                                    <p:animEffect transition="out" filter="fade">
                                      <p:cBhvr>
                                        <p:cTn id="143" dur="500"/>
                                        <p:tgtEl>
                                          <p:spTgt spid="17"/>
                                        </p:tgtEl>
                                      </p:cBhvr>
                                    </p:animEffect>
                                    <p:set>
                                      <p:cBhvr>
                                        <p:cTn id="144" dur="1" fill="hold">
                                          <p:stCondLst>
                                            <p:cond delay="499"/>
                                          </p:stCondLst>
                                        </p:cTn>
                                        <p:tgtEl>
                                          <p:spTgt spid="17"/>
                                        </p:tgtEl>
                                        <p:attrNameLst>
                                          <p:attrName>style.visibility</p:attrName>
                                        </p:attrNameLst>
                                      </p:cBhvr>
                                      <p:to>
                                        <p:strVal val="hidden"/>
                                      </p:to>
                                    </p:set>
                                  </p:childTnLst>
                                </p:cTn>
                              </p:par>
                              <p:par>
                                <p:cTn id="145" presetID="10" presetClass="exit" presetSubtype="0" fill="hold" grpId="1" nodeType="withEffect">
                                  <p:stCondLst>
                                    <p:cond delay="0"/>
                                  </p:stCondLst>
                                  <p:childTnLst>
                                    <p:animEffect transition="out" filter="fade">
                                      <p:cBhvr>
                                        <p:cTn id="146" dur="500"/>
                                        <p:tgtEl>
                                          <p:spTgt spid="24"/>
                                        </p:tgtEl>
                                      </p:cBhvr>
                                    </p:animEffect>
                                    <p:set>
                                      <p:cBhvr>
                                        <p:cTn id="147" dur="1" fill="hold">
                                          <p:stCondLst>
                                            <p:cond delay="499"/>
                                          </p:stCondLst>
                                        </p:cTn>
                                        <p:tgtEl>
                                          <p:spTgt spid="24"/>
                                        </p:tgtEl>
                                        <p:attrNameLst>
                                          <p:attrName>style.visibility</p:attrName>
                                        </p:attrNameLst>
                                      </p:cBhvr>
                                      <p:to>
                                        <p:strVal val="hidden"/>
                                      </p:to>
                                    </p:set>
                                  </p:childTnLst>
                                </p:cTn>
                              </p:par>
                              <p:par>
                                <p:cTn id="148" presetID="10" presetClass="exit" presetSubtype="0" fill="hold" grpId="1" nodeType="withEffect">
                                  <p:stCondLst>
                                    <p:cond delay="0"/>
                                  </p:stCondLst>
                                  <p:childTnLst>
                                    <p:animEffect transition="out" filter="fade">
                                      <p:cBhvr>
                                        <p:cTn id="149" dur="500"/>
                                        <p:tgtEl>
                                          <p:spTgt spid="26"/>
                                        </p:tgtEl>
                                      </p:cBhvr>
                                    </p:animEffect>
                                    <p:set>
                                      <p:cBhvr>
                                        <p:cTn id="150" dur="1" fill="hold">
                                          <p:stCondLst>
                                            <p:cond delay="499"/>
                                          </p:stCondLst>
                                        </p:cTn>
                                        <p:tgtEl>
                                          <p:spTgt spid="26"/>
                                        </p:tgtEl>
                                        <p:attrNameLst>
                                          <p:attrName>style.visibility</p:attrName>
                                        </p:attrNameLst>
                                      </p:cBhvr>
                                      <p:to>
                                        <p:strVal val="hidden"/>
                                      </p:to>
                                    </p:set>
                                  </p:childTnLst>
                                </p:cTn>
                              </p:par>
                              <p:par>
                                <p:cTn id="151" presetID="10" presetClass="exit" presetSubtype="0" fill="hold" grpId="1" nodeType="withEffect">
                                  <p:stCondLst>
                                    <p:cond delay="0"/>
                                  </p:stCondLst>
                                  <p:childTnLst>
                                    <p:animEffect transition="out" filter="fade">
                                      <p:cBhvr>
                                        <p:cTn id="152" dur="500"/>
                                        <p:tgtEl>
                                          <p:spTgt spid="28"/>
                                        </p:tgtEl>
                                      </p:cBhvr>
                                    </p:animEffect>
                                    <p:set>
                                      <p:cBhvr>
                                        <p:cTn id="153" dur="1" fill="hold">
                                          <p:stCondLst>
                                            <p:cond delay="499"/>
                                          </p:stCondLst>
                                        </p:cTn>
                                        <p:tgtEl>
                                          <p:spTgt spid="28"/>
                                        </p:tgtEl>
                                        <p:attrNameLst>
                                          <p:attrName>style.visibility</p:attrName>
                                        </p:attrNameLst>
                                      </p:cBhvr>
                                      <p:to>
                                        <p:strVal val="hidden"/>
                                      </p:to>
                                    </p:set>
                                  </p:childTnLst>
                                </p:cTn>
                              </p:par>
                              <p:par>
                                <p:cTn id="154" presetID="10" presetClass="exit" presetSubtype="0" fill="hold" grpId="1" nodeType="withEffect">
                                  <p:stCondLst>
                                    <p:cond delay="0"/>
                                  </p:stCondLst>
                                  <p:childTnLst>
                                    <p:animEffect transition="out" filter="fade">
                                      <p:cBhvr>
                                        <p:cTn id="155" dur="500"/>
                                        <p:tgtEl>
                                          <p:spTgt spid="30"/>
                                        </p:tgtEl>
                                      </p:cBhvr>
                                    </p:animEffect>
                                    <p:set>
                                      <p:cBhvr>
                                        <p:cTn id="156" dur="1" fill="hold">
                                          <p:stCondLst>
                                            <p:cond delay="499"/>
                                          </p:stCondLst>
                                        </p:cTn>
                                        <p:tgtEl>
                                          <p:spTgt spid="30"/>
                                        </p:tgtEl>
                                        <p:attrNameLst>
                                          <p:attrName>style.visibility</p:attrName>
                                        </p:attrNameLst>
                                      </p:cBhvr>
                                      <p:to>
                                        <p:strVal val="hidden"/>
                                      </p:to>
                                    </p:set>
                                  </p:childTnLst>
                                </p:cTn>
                              </p:par>
                              <p:par>
                                <p:cTn id="157" presetID="10" presetClass="exit" presetSubtype="0" fill="hold" nodeType="withEffect">
                                  <p:stCondLst>
                                    <p:cond delay="0"/>
                                  </p:stCondLst>
                                  <p:childTnLst>
                                    <p:animEffect transition="out" filter="fade">
                                      <p:cBhvr>
                                        <p:cTn id="158" dur="500"/>
                                        <p:tgtEl>
                                          <p:spTgt spid="31"/>
                                        </p:tgtEl>
                                      </p:cBhvr>
                                    </p:animEffect>
                                    <p:set>
                                      <p:cBhvr>
                                        <p:cTn id="159" dur="1" fill="hold">
                                          <p:stCondLst>
                                            <p:cond delay="499"/>
                                          </p:stCondLst>
                                        </p:cTn>
                                        <p:tgtEl>
                                          <p:spTgt spid="31"/>
                                        </p:tgtEl>
                                        <p:attrNameLst>
                                          <p:attrName>style.visibility</p:attrName>
                                        </p:attrNameLst>
                                      </p:cBhvr>
                                      <p:to>
                                        <p:strVal val="hidden"/>
                                      </p:to>
                                    </p:set>
                                  </p:childTnLst>
                                </p:cTn>
                              </p:par>
                              <p:par>
                                <p:cTn id="160" presetID="64" presetClass="path" presetSubtype="0" accel="50000" decel="50000" fill="hold" grpId="1" nodeType="withEffect">
                                  <p:stCondLst>
                                    <p:cond delay="0"/>
                                  </p:stCondLst>
                                  <p:childTnLst>
                                    <p:animMotion origin="layout" path="M -4.72222E-6 -4.44444E-6 L -0.00208 -0.33148 " pathEditMode="relative" rAng="0" ptsTypes="AA">
                                      <p:cBhvr>
                                        <p:cTn id="161" dur="2000" fill="hold"/>
                                        <p:tgtEl>
                                          <p:spTgt spid="33"/>
                                        </p:tgtEl>
                                        <p:attrNameLst>
                                          <p:attrName>ppt_x</p:attrName>
                                          <p:attrName>ppt_y</p:attrName>
                                        </p:attrNameLst>
                                      </p:cBhvr>
                                      <p:rCtr x="-104" y="-16574"/>
                                    </p:animMotion>
                                  </p:childTnLst>
                                </p:cTn>
                              </p:par>
                            </p:childTnLst>
                          </p:cTn>
                        </p:par>
                      </p:childTnLst>
                    </p:cTn>
                  </p:par>
                  <p:par>
                    <p:cTn id="162" fill="hold">
                      <p:stCondLst>
                        <p:cond delay="indefinite"/>
                      </p:stCondLst>
                      <p:childTnLst>
                        <p:par>
                          <p:cTn id="163" fill="hold">
                            <p:stCondLst>
                              <p:cond delay="0"/>
                            </p:stCondLst>
                            <p:childTnLst>
                              <p:par>
                                <p:cTn id="164" presetID="10" presetClass="entr" presetSubtype="0" fill="hold" nodeType="clickEffect">
                                  <p:stCondLst>
                                    <p:cond delay="0"/>
                                  </p:stCondLst>
                                  <p:childTnLst>
                                    <p:set>
                                      <p:cBhvr>
                                        <p:cTn id="165" dur="1" fill="hold">
                                          <p:stCondLst>
                                            <p:cond delay="0"/>
                                          </p:stCondLst>
                                        </p:cTn>
                                        <p:tgtEl>
                                          <p:spTgt spid="34"/>
                                        </p:tgtEl>
                                        <p:attrNameLst>
                                          <p:attrName>style.visibility</p:attrName>
                                        </p:attrNameLst>
                                      </p:cBhvr>
                                      <p:to>
                                        <p:strVal val="visible"/>
                                      </p:to>
                                    </p:set>
                                    <p:animEffect transition="in" filter="fade">
                                      <p:cBhvr>
                                        <p:cTn id="166" dur="500"/>
                                        <p:tgtEl>
                                          <p:spTgt spid="34"/>
                                        </p:tgtEl>
                                      </p:cBhvr>
                                    </p:animEffect>
                                  </p:childTnLst>
                                </p:cTn>
                              </p:par>
                            </p:childTnLst>
                          </p:cTn>
                        </p:par>
                      </p:childTnLst>
                    </p:cTn>
                  </p:par>
                  <p:par>
                    <p:cTn id="167" fill="hold">
                      <p:stCondLst>
                        <p:cond delay="indefinite"/>
                      </p:stCondLst>
                      <p:childTnLst>
                        <p:par>
                          <p:cTn id="168" fill="hold">
                            <p:stCondLst>
                              <p:cond delay="0"/>
                            </p:stCondLst>
                            <p:childTnLst>
                              <p:par>
                                <p:cTn id="169" presetID="10" presetClass="entr" presetSubtype="0" fill="hold" nodeType="clickEffect">
                                  <p:stCondLst>
                                    <p:cond delay="0"/>
                                  </p:stCondLst>
                                  <p:childTnLst>
                                    <p:set>
                                      <p:cBhvr>
                                        <p:cTn id="170" dur="1" fill="hold">
                                          <p:stCondLst>
                                            <p:cond delay="0"/>
                                          </p:stCondLst>
                                        </p:cTn>
                                        <p:tgtEl>
                                          <p:spTgt spid="35"/>
                                        </p:tgtEl>
                                        <p:attrNameLst>
                                          <p:attrName>style.visibility</p:attrName>
                                        </p:attrNameLst>
                                      </p:cBhvr>
                                      <p:to>
                                        <p:strVal val="visible"/>
                                      </p:to>
                                    </p:set>
                                    <p:animEffect transition="in" filter="fade">
                                      <p:cBhvr>
                                        <p:cTn id="171" dur="500"/>
                                        <p:tgtEl>
                                          <p:spTgt spid="35"/>
                                        </p:tgtEl>
                                      </p:cBhvr>
                                    </p:animEffect>
                                  </p:childTnLst>
                                </p:cTn>
                              </p:par>
                            </p:childTnLst>
                          </p:cTn>
                        </p:par>
                      </p:childTnLst>
                    </p:cTn>
                  </p:par>
                  <p:par>
                    <p:cTn id="172" fill="hold">
                      <p:stCondLst>
                        <p:cond delay="indefinite"/>
                      </p:stCondLst>
                      <p:childTnLst>
                        <p:par>
                          <p:cTn id="173" fill="hold">
                            <p:stCondLst>
                              <p:cond delay="0"/>
                            </p:stCondLst>
                            <p:childTnLst>
                              <p:par>
                                <p:cTn id="174" presetID="10" presetClass="entr" presetSubtype="0" fill="hold" nodeType="clickEffect">
                                  <p:stCondLst>
                                    <p:cond delay="0"/>
                                  </p:stCondLst>
                                  <p:childTnLst>
                                    <p:set>
                                      <p:cBhvr>
                                        <p:cTn id="175" dur="1" fill="hold">
                                          <p:stCondLst>
                                            <p:cond delay="0"/>
                                          </p:stCondLst>
                                        </p:cTn>
                                        <p:tgtEl>
                                          <p:spTgt spid="36"/>
                                        </p:tgtEl>
                                        <p:attrNameLst>
                                          <p:attrName>style.visibility</p:attrName>
                                        </p:attrNameLst>
                                      </p:cBhvr>
                                      <p:to>
                                        <p:strVal val="visible"/>
                                      </p:to>
                                    </p:set>
                                    <p:animEffect transition="in" filter="fade">
                                      <p:cBhvr>
                                        <p:cTn id="176" dur="500"/>
                                        <p:tgtEl>
                                          <p:spTgt spid="36"/>
                                        </p:tgtEl>
                                      </p:cBhvr>
                                    </p:animEffect>
                                  </p:childTnLst>
                                </p:cTn>
                              </p:par>
                            </p:childTnLst>
                          </p:cTn>
                        </p:par>
                      </p:childTnLst>
                    </p:cTn>
                  </p:par>
                  <p:par>
                    <p:cTn id="177" fill="hold">
                      <p:stCondLst>
                        <p:cond delay="indefinite"/>
                      </p:stCondLst>
                      <p:childTnLst>
                        <p:par>
                          <p:cTn id="178" fill="hold">
                            <p:stCondLst>
                              <p:cond delay="0"/>
                            </p:stCondLst>
                            <p:childTnLst>
                              <p:par>
                                <p:cTn id="179" presetID="10" presetClass="entr" presetSubtype="0" fill="hold" nodeType="clickEffect">
                                  <p:stCondLst>
                                    <p:cond delay="0"/>
                                  </p:stCondLst>
                                  <p:childTnLst>
                                    <p:set>
                                      <p:cBhvr>
                                        <p:cTn id="180" dur="1" fill="hold">
                                          <p:stCondLst>
                                            <p:cond delay="0"/>
                                          </p:stCondLst>
                                        </p:cTn>
                                        <p:tgtEl>
                                          <p:spTgt spid="37"/>
                                        </p:tgtEl>
                                        <p:attrNameLst>
                                          <p:attrName>style.visibility</p:attrName>
                                        </p:attrNameLst>
                                      </p:cBhvr>
                                      <p:to>
                                        <p:strVal val="visible"/>
                                      </p:to>
                                    </p:set>
                                    <p:animEffect transition="in" filter="fade">
                                      <p:cBhvr>
                                        <p:cTn id="181" dur="500"/>
                                        <p:tgtEl>
                                          <p:spTgt spid="37"/>
                                        </p:tgtEl>
                                      </p:cBhvr>
                                    </p:animEffect>
                                  </p:childTnLst>
                                </p:cTn>
                              </p:par>
                            </p:childTnLst>
                          </p:cTn>
                        </p:par>
                      </p:childTnLst>
                    </p:cTn>
                  </p:par>
                  <p:par>
                    <p:cTn id="182" fill="hold">
                      <p:stCondLst>
                        <p:cond delay="indefinite"/>
                      </p:stCondLst>
                      <p:childTnLst>
                        <p:par>
                          <p:cTn id="183" fill="hold">
                            <p:stCondLst>
                              <p:cond delay="0"/>
                            </p:stCondLst>
                            <p:childTnLst>
                              <p:par>
                                <p:cTn id="184" presetID="10" presetClass="entr" presetSubtype="0" fill="hold" grpId="0" nodeType="clickEffect">
                                  <p:stCondLst>
                                    <p:cond delay="0"/>
                                  </p:stCondLst>
                                  <p:childTnLst>
                                    <p:set>
                                      <p:cBhvr>
                                        <p:cTn id="185" dur="1" fill="hold">
                                          <p:stCondLst>
                                            <p:cond delay="0"/>
                                          </p:stCondLst>
                                        </p:cTn>
                                        <p:tgtEl>
                                          <p:spTgt spid="38"/>
                                        </p:tgtEl>
                                        <p:attrNameLst>
                                          <p:attrName>style.visibility</p:attrName>
                                        </p:attrNameLst>
                                      </p:cBhvr>
                                      <p:to>
                                        <p:strVal val="visible"/>
                                      </p:to>
                                    </p:set>
                                    <p:animEffect transition="in" filter="fade">
                                      <p:cBhvr>
                                        <p:cTn id="186" dur="500"/>
                                        <p:tgtEl>
                                          <p:spTgt spid="38"/>
                                        </p:tgtEl>
                                      </p:cBhvr>
                                    </p:animEffect>
                                  </p:childTnLst>
                                </p:cTn>
                              </p:par>
                            </p:childTnLst>
                          </p:cTn>
                        </p:par>
                      </p:childTnLst>
                    </p:cTn>
                  </p:par>
                  <p:par>
                    <p:cTn id="187" fill="hold">
                      <p:stCondLst>
                        <p:cond delay="indefinite"/>
                      </p:stCondLst>
                      <p:childTnLst>
                        <p:par>
                          <p:cTn id="188" fill="hold">
                            <p:stCondLst>
                              <p:cond delay="0"/>
                            </p:stCondLst>
                            <p:childTnLst>
                              <p:par>
                                <p:cTn id="189" presetID="10" presetClass="entr" presetSubtype="0" fill="hold" nodeType="clickEffect">
                                  <p:stCondLst>
                                    <p:cond delay="0"/>
                                  </p:stCondLst>
                                  <p:childTnLst>
                                    <p:set>
                                      <p:cBhvr>
                                        <p:cTn id="190" dur="1" fill="hold">
                                          <p:stCondLst>
                                            <p:cond delay="0"/>
                                          </p:stCondLst>
                                        </p:cTn>
                                        <p:tgtEl>
                                          <p:spTgt spid="39"/>
                                        </p:tgtEl>
                                        <p:attrNameLst>
                                          <p:attrName>style.visibility</p:attrName>
                                        </p:attrNameLst>
                                      </p:cBhvr>
                                      <p:to>
                                        <p:strVal val="visible"/>
                                      </p:to>
                                    </p:set>
                                    <p:animEffect transition="in" filter="fade">
                                      <p:cBhvr>
                                        <p:cTn id="191" dur="500"/>
                                        <p:tgtEl>
                                          <p:spTgt spid="39"/>
                                        </p:tgtEl>
                                      </p:cBhvr>
                                    </p:animEffect>
                                  </p:childTnLst>
                                </p:cTn>
                              </p:par>
                            </p:childTnLst>
                          </p:cTn>
                        </p:par>
                      </p:childTnLst>
                    </p:cTn>
                  </p:par>
                  <p:par>
                    <p:cTn id="192" fill="hold">
                      <p:stCondLst>
                        <p:cond delay="indefinite"/>
                      </p:stCondLst>
                      <p:childTnLst>
                        <p:par>
                          <p:cTn id="193" fill="hold">
                            <p:stCondLst>
                              <p:cond delay="0"/>
                            </p:stCondLst>
                            <p:childTnLst>
                              <p:par>
                                <p:cTn id="194" presetID="10" presetClass="entr" presetSubtype="0" fill="hold" nodeType="clickEffect">
                                  <p:stCondLst>
                                    <p:cond delay="0"/>
                                  </p:stCondLst>
                                  <p:childTnLst>
                                    <p:set>
                                      <p:cBhvr>
                                        <p:cTn id="195" dur="1" fill="hold">
                                          <p:stCondLst>
                                            <p:cond delay="0"/>
                                          </p:stCondLst>
                                        </p:cTn>
                                        <p:tgtEl>
                                          <p:spTgt spid="40"/>
                                        </p:tgtEl>
                                        <p:attrNameLst>
                                          <p:attrName>style.visibility</p:attrName>
                                        </p:attrNameLst>
                                      </p:cBhvr>
                                      <p:to>
                                        <p:strVal val="visible"/>
                                      </p:to>
                                    </p:set>
                                    <p:animEffect transition="in" filter="fade">
                                      <p:cBhvr>
                                        <p:cTn id="196" dur="500"/>
                                        <p:tgtEl>
                                          <p:spTgt spid="40"/>
                                        </p:tgtEl>
                                      </p:cBhvr>
                                    </p:animEffect>
                                  </p:childTnLst>
                                </p:cTn>
                              </p:par>
                            </p:childTnLst>
                          </p:cTn>
                        </p:par>
                      </p:childTnLst>
                    </p:cTn>
                  </p:par>
                  <p:par>
                    <p:cTn id="197" fill="hold">
                      <p:stCondLst>
                        <p:cond delay="indefinite"/>
                      </p:stCondLst>
                      <p:childTnLst>
                        <p:par>
                          <p:cTn id="198" fill="hold">
                            <p:stCondLst>
                              <p:cond delay="0"/>
                            </p:stCondLst>
                            <p:childTnLst>
                              <p:par>
                                <p:cTn id="199" presetID="10" presetClass="entr" presetSubtype="0" fill="hold" nodeType="clickEffect">
                                  <p:stCondLst>
                                    <p:cond delay="0"/>
                                  </p:stCondLst>
                                  <p:childTnLst>
                                    <p:set>
                                      <p:cBhvr>
                                        <p:cTn id="200" dur="1" fill="hold">
                                          <p:stCondLst>
                                            <p:cond delay="0"/>
                                          </p:stCondLst>
                                        </p:cTn>
                                        <p:tgtEl>
                                          <p:spTgt spid="41"/>
                                        </p:tgtEl>
                                        <p:attrNameLst>
                                          <p:attrName>style.visibility</p:attrName>
                                        </p:attrNameLst>
                                      </p:cBhvr>
                                      <p:to>
                                        <p:strVal val="visible"/>
                                      </p:to>
                                    </p:set>
                                    <p:animEffect transition="in" filter="fade">
                                      <p:cBhvr>
                                        <p:cTn id="201" dur="500"/>
                                        <p:tgtEl>
                                          <p:spTgt spid="41"/>
                                        </p:tgtEl>
                                      </p:cBhvr>
                                    </p:animEffect>
                                  </p:childTnLst>
                                </p:cTn>
                              </p:par>
                              <p:par>
                                <p:cTn id="202" presetID="10" presetClass="exit" presetSubtype="0" fill="hold" nodeType="withEffect">
                                  <p:stCondLst>
                                    <p:cond delay="0"/>
                                  </p:stCondLst>
                                  <p:childTnLst>
                                    <p:animEffect transition="out" filter="fade">
                                      <p:cBhvr>
                                        <p:cTn id="203" dur="500"/>
                                        <p:tgtEl>
                                          <p:spTgt spid="40"/>
                                        </p:tgtEl>
                                      </p:cBhvr>
                                    </p:animEffect>
                                    <p:set>
                                      <p:cBhvr>
                                        <p:cTn id="204" dur="1" fill="hold">
                                          <p:stCondLst>
                                            <p:cond delay="499"/>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15" grpId="0" animBg="1"/>
      <p:bldP spid="17" grpId="0"/>
      <p:bldP spid="17" grpId="1"/>
      <p:bldP spid="24" grpId="0"/>
      <p:bldP spid="24" grpId="1"/>
      <p:bldP spid="26" grpId="0"/>
      <p:bldP spid="26" grpId="1"/>
      <p:bldP spid="28" grpId="0"/>
      <p:bldP spid="28" grpId="1"/>
      <p:bldP spid="30" grpId="0"/>
      <p:bldP spid="30" grpId="1"/>
      <p:bldP spid="33" grpId="0"/>
      <p:bldP spid="33" grpId="1"/>
      <p:bldP spid="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85" y="-27384"/>
            <a:ext cx="8713841" cy="1831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sz="quarter" idx="1"/>
          </p:nvPr>
        </p:nvSpPr>
        <p:spPr>
          <a:xfrm>
            <a:off x="3923928" y="1700808"/>
            <a:ext cx="5040560" cy="532656"/>
          </a:xfrm>
        </p:spPr>
        <p:txBody>
          <a:bodyPr>
            <a:normAutofit/>
          </a:bodyPr>
          <a:lstStyle/>
          <a:p>
            <a:pPr marL="0" indent="0">
              <a:buNone/>
            </a:pPr>
            <a:r>
              <a:rPr lang="en-CA" sz="2200" dirty="0">
                <a:solidFill>
                  <a:srgbClr val="FF0000"/>
                </a:solidFill>
              </a:rPr>
              <a:t>The first step is to draw the triangle</a:t>
            </a:r>
          </a:p>
        </p:txBody>
      </p:sp>
      <p:cxnSp>
        <p:nvCxnSpPr>
          <p:cNvPr id="5" name="Straight Connector 4"/>
          <p:cNvCxnSpPr/>
          <p:nvPr/>
        </p:nvCxnSpPr>
        <p:spPr>
          <a:xfrm rot="1800000" flipH="1">
            <a:off x="1475535" y="1987486"/>
            <a:ext cx="0" cy="432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3600000" flipH="1">
            <a:off x="2269337" y="2781048"/>
            <a:ext cx="0" cy="432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395536" y="6021288"/>
            <a:ext cx="590465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2555776" y="2276872"/>
            <a:ext cx="3744416" cy="37444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3" name="Object 12"/>
          <p:cNvGraphicFramePr>
            <a:graphicFrameLocks noChangeAspect="1"/>
          </p:cNvGraphicFramePr>
          <p:nvPr>
            <p:extLst>
              <p:ext uri="{D42A27DB-BD31-4B8C-83A1-F6EECF244321}">
                <p14:modId xmlns:p14="http://schemas.microsoft.com/office/powerpoint/2010/main" val="996857858"/>
              </p:ext>
            </p:extLst>
          </p:nvPr>
        </p:nvGraphicFramePr>
        <p:xfrm>
          <a:off x="102419" y="5805264"/>
          <a:ext cx="365125" cy="309563"/>
        </p:xfrm>
        <a:graphic>
          <a:graphicData uri="http://schemas.openxmlformats.org/presentationml/2006/ole">
            <mc:AlternateContent xmlns:mc="http://schemas.openxmlformats.org/markup-compatibility/2006">
              <mc:Choice xmlns:v="urn:schemas-microsoft-com:vml" Requires="v">
                <p:oleObj spid="_x0000_s8194" name="Equation" r:id="rId5" imgW="152280" imgH="164880" progId="Equation.DSMT4">
                  <p:embed/>
                </p:oleObj>
              </mc:Choice>
              <mc:Fallback>
                <p:oleObj name="Equation" r:id="rId5" imgW="152280" imgH="164880" progId="Equation.DSMT4">
                  <p:embed/>
                  <p:pic>
                    <p:nvPicPr>
                      <p:cNvPr id="13"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419" y="5805264"/>
                        <a:ext cx="365125"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4003528020"/>
              </p:ext>
            </p:extLst>
          </p:nvPr>
        </p:nvGraphicFramePr>
        <p:xfrm>
          <a:off x="6295107" y="5855741"/>
          <a:ext cx="365125" cy="309563"/>
        </p:xfrm>
        <a:graphic>
          <a:graphicData uri="http://schemas.openxmlformats.org/presentationml/2006/ole">
            <mc:AlternateContent xmlns:mc="http://schemas.openxmlformats.org/markup-compatibility/2006">
              <mc:Choice xmlns:v="urn:schemas-microsoft-com:vml" Requires="v">
                <p:oleObj spid="_x0000_s8195" name="Equation" r:id="rId7" imgW="152280" imgH="164880" progId="Equation.DSMT4">
                  <p:embed/>
                </p:oleObj>
              </mc:Choice>
              <mc:Fallback>
                <p:oleObj name="Equation" r:id="rId7" imgW="152280" imgH="164880" progId="Equation.DSMT4">
                  <p:embed/>
                  <p:pic>
                    <p:nvPicPr>
                      <p:cNvPr id="15"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95107" y="5855741"/>
                        <a:ext cx="365125"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598512537"/>
              </p:ext>
            </p:extLst>
          </p:nvPr>
        </p:nvGraphicFramePr>
        <p:xfrm>
          <a:off x="2406675" y="1943497"/>
          <a:ext cx="365125" cy="333375"/>
        </p:xfrm>
        <a:graphic>
          <a:graphicData uri="http://schemas.openxmlformats.org/presentationml/2006/ole">
            <mc:AlternateContent xmlns:mc="http://schemas.openxmlformats.org/markup-compatibility/2006">
              <mc:Choice xmlns:v="urn:schemas-microsoft-com:vml" Requires="v">
                <p:oleObj spid="_x0000_s8196" name="Equation" r:id="rId9" imgW="152280" imgH="177480" progId="Equation.DSMT4">
                  <p:embed/>
                </p:oleObj>
              </mc:Choice>
              <mc:Fallback>
                <p:oleObj name="Equation" r:id="rId9" imgW="152280" imgH="177480" progId="Equation.DSMT4">
                  <p:embed/>
                  <p:pic>
                    <p:nvPicPr>
                      <p:cNvPr id="16"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06675" y="1943497"/>
                        <a:ext cx="365125"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24820710"/>
              </p:ext>
            </p:extLst>
          </p:nvPr>
        </p:nvGraphicFramePr>
        <p:xfrm>
          <a:off x="539552" y="5661248"/>
          <a:ext cx="504056" cy="333375"/>
        </p:xfrm>
        <a:graphic>
          <a:graphicData uri="http://schemas.openxmlformats.org/presentationml/2006/ole">
            <mc:AlternateContent xmlns:mc="http://schemas.openxmlformats.org/markup-compatibility/2006">
              <mc:Choice xmlns:v="urn:schemas-microsoft-com:vml" Requires="v">
                <p:oleObj spid="_x0000_s8197" name="Equation" r:id="rId11" imgW="253800" imgH="177480" progId="Equation.DSMT4">
                  <p:embed/>
                </p:oleObj>
              </mc:Choice>
              <mc:Fallback>
                <p:oleObj name="Equation" r:id="rId11" imgW="253800" imgH="177480" progId="Equation.DSMT4">
                  <p:embed/>
                  <p:pic>
                    <p:nvPicPr>
                      <p:cNvPr id="17"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9552" y="5661248"/>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664939442"/>
              </p:ext>
            </p:extLst>
          </p:nvPr>
        </p:nvGraphicFramePr>
        <p:xfrm>
          <a:off x="5580112" y="5687913"/>
          <a:ext cx="504056" cy="333375"/>
        </p:xfrm>
        <a:graphic>
          <a:graphicData uri="http://schemas.openxmlformats.org/presentationml/2006/ole">
            <mc:AlternateContent xmlns:mc="http://schemas.openxmlformats.org/markup-compatibility/2006">
              <mc:Choice xmlns:v="urn:schemas-microsoft-com:vml" Requires="v">
                <p:oleObj spid="_x0000_s8198" name="Equation" r:id="rId13" imgW="253800" imgH="177480" progId="Equation.DSMT4">
                  <p:embed/>
                </p:oleObj>
              </mc:Choice>
              <mc:Fallback>
                <p:oleObj name="Equation" r:id="rId13" imgW="253800" imgH="177480" progId="Equation.DSMT4">
                  <p:embed/>
                  <p:pic>
                    <p:nvPicPr>
                      <p:cNvPr id="18" name="Object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80112" y="5687913"/>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3807245155"/>
              </p:ext>
            </p:extLst>
          </p:nvPr>
        </p:nvGraphicFramePr>
        <p:xfrm>
          <a:off x="2339752" y="2492896"/>
          <a:ext cx="504056" cy="333375"/>
        </p:xfrm>
        <a:graphic>
          <a:graphicData uri="http://schemas.openxmlformats.org/presentationml/2006/ole">
            <mc:AlternateContent xmlns:mc="http://schemas.openxmlformats.org/markup-compatibility/2006">
              <mc:Choice xmlns:v="urn:schemas-microsoft-com:vml" Requires="v">
                <p:oleObj spid="_x0000_s8199" name="Equation" r:id="rId15" imgW="253800" imgH="177480" progId="Equation.DSMT4">
                  <p:embed/>
                </p:oleObj>
              </mc:Choice>
              <mc:Fallback>
                <p:oleObj name="Equation" r:id="rId15" imgW="253800" imgH="177480" progId="Equation.DSMT4">
                  <p:embed/>
                  <p:pic>
                    <p:nvPicPr>
                      <p:cNvPr id="19" name="Object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39752" y="2492896"/>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510770264"/>
              </p:ext>
            </p:extLst>
          </p:nvPr>
        </p:nvGraphicFramePr>
        <p:xfrm>
          <a:off x="4139952" y="3623494"/>
          <a:ext cx="334962" cy="309562"/>
        </p:xfrm>
        <a:graphic>
          <a:graphicData uri="http://schemas.openxmlformats.org/presentationml/2006/ole">
            <mc:AlternateContent xmlns:mc="http://schemas.openxmlformats.org/markup-compatibility/2006">
              <mc:Choice xmlns:v="urn:schemas-microsoft-com:vml" Requires="v">
                <p:oleObj spid="_x0000_s8200" name="Equation" r:id="rId17" imgW="139680" imgH="164880" progId="Equation.DSMT4">
                  <p:embed/>
                </p:oleObj>
              </mc:Choice>
              <mc:Fallback>
                <p:oleObj name="Equation" r:id="rId17" imgW="139680" imgH="164880" progId="Equation.DSMT4">
                  <p:embed/>
                  <p:pic>
                    <p:nvPicPr>
                      <p:cNvPr id="20" name="Object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39952" y="3623494"/>
                        <a:ext cx="334962"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622178949"/>
              </p:ext>
            </p:extLst>
          </p:nvPr>
        </p:nvGraphicFramePr>
        <p:xfrm>
          <a:off x="2296567" y="4437112"/>
          <a:ext cx="403225" cy="309562"/>
        </p:xfrm>
        <a:graphic>
          <a:graphicData uri="http://schemas.openxmlformats.org/presentationml/2006/ole">
            <mc:AlternateContent xmlns:mc="http://schemas.openxmlformats.org/markup-compatibility/2006">
              <mc:Choice xmlns:v="urn:schemas-microsoft-com:vml" Requires="v">
                <p:oleObj spid="_x0000_s8201" name="Equation" r:id="rId19" imgW="203040" imgH="164880" progId="Equation.DSMT4">
                  <p:embed/>
                </p:oleObj>
              </mc:Choice>
              <mc:Fallback>
                <p:oleObj name="Equation" r:id="rId19" imgW="203040" imgH="164880" progId="Equation.DSMT4">
                  <p:embed/>
                  <p:pic>
                    <p:nvPicPr>
                      <p:cNvPr id="21"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296567" y="4437112"/>
                        <a:ext cx="403225"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62949435"/>
              </p:ext>
            </p:extLst>
          </p:nvPr>
        </p:nvGraphicFramePr>
        <p:xfrm>
          <a:off x="827584" y="5687913"/>
          <a:ext cx="504056" cy="333375"/>
        </p:xfrm>
        <a:graphic>
          <a:graphicData uri="http://schemas.openxmlformats.org/presentationml/2006/ole">
            <mc:AlternateContent xmlns:mc="http://schemas.openxmlformats.org/markup-compatibility/2006">
              <mc:Choice xmlns:v="urn:schemas-microsoft-com:vml" Requires="v">
                <p:oleObj spid="_x0000_s8202" name="Equation" r:id="rId21" imgW="253800" imgH="177480" progId="Equation.DSMT4">
                  <p:embed/>
                </p:oleObj>
              </mc:Choice>
              <mc:Fallback>
                <p:oleObj name="Equation" r:id="rId21" imgW="253800" imgH="177480" progId="Equation.DSMT4">
                  <p:embed/>
                  <p:pic>
                    <p:nvPicPr>
                      <p:cNvPr id="22" name="Object 2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7584" y="5687913"/>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2825999868"/>
              </p:ext>
            </p:extLst>
          </p:nvPr>
        </p:nvGraphicFramePr>
        <p:xfrm>
          <a:off x="683568" y="5399881"/>
          <a:ext cx="504056" cy="333375"/>
        </p:xfrm>
        <a:graphic>
          <a:graphicData uri="http://schemas.openxmlformats.org/presentationml/2006/ole">
            <mc:AlternateContent xmlns:mc="http://schemas.openxmlformats.org/markup-compatibility/2006">
              <mc:Choice xmlns:v="urn:schemas-microsoft-com:vml" Requires="v">
                <p:oleObj spid="_x0000_s8203" name="Equation" r:id="rId23" imgW="253800" imgH="177480" progId="Equation.DSMT4">
                  <p:embed/>
                </p:oleObj>
              </mc:Choice>
              <mc:Fallback>
                <p:oleObj name="Equation" r:id="rId23" imgW="253800" imgH="177480" progId="Equation.DSMT4">
                  <p:embed/>
                  <p:pic>
                    <p:nvPicPr>
                      <p:cNvPr id="23" name="Object 2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3568" y="5399881"/>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022731391"/>
              </p:ext>
            </p:extLst>
          </p:nvPr>
        </p:nvGraphicFramePr>
        <p:xfrm>
          <a:off x="3563888" y="3743697"/>
          <a:ext cx="504056" cy="333375"/>
        </p:xfrm>
        <a:graphic>
          <a:graphicData uri="http://schemas.openxmlformats.org/presentationml/2006/ole">
            <mc:AlternateContent xmlns:mc="http://schemas.openxmlformats.org/markup-compatibility/2006">
              <mc:Choice xmlns:v="urn:schemas-microsoft-com:vml" Requires="v">
                <p:oleObj spid="_x0000_s8204" name="Equation" r:id="rId25" imgW="253800" imgH="177480" progId="Equation.DSMT4">
                  <p:embed/>
                </p:oleObj>
              </mc:Choice>
              <mc:Fallback>
                <p:oleObj name="Equation" r:id="rId25" imgW="253800" imgH="177480" progId="Equation.DSMT4">
                  <p:embed/>
                  <p:pic>
                    <p:nvPicPr>
                      <p:cNvPr id="24" name="Object 2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563888" y="3743697"/>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Content Placeholder 2"/>
          <p:cNvSpPr txBox="1">
            <a:spLocks/>
          </p:cNvSpPr>
          <p:nvPr/>
        </p:nvSpPr>
        <p:spPr>
          <a:xfrm>
            <a:off x="3347864" y="2608312"/>
            <a:ext cx="5616624" cy="532656"/>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sz="2200" dirty="0">
                <a:solidFill>
                  <a:srgbClr val="FF0000"/>
                </a:solidFill>
              </a:rPr>
              <a:t>Draw lines to construct a special triangle</a:t>
            </a:r>
          </a:p>
        </p:txBody>
      </p:sp>
      <p:cxnSp>
        <p:nvCxnSpPr>
          <p:cNvPr id="26" name="Straight Connector 25"/>
          <p:cNvCxnSpPr/>
          <p:nvPr/>
        </p:nvCxnSpPr>
        <p:spPr>
          <a:xfrm>
            <a:off x="4139952" y="3861048"/>
            <a:ext cx="0" cy="216024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8" name="Object 27"/>
          <p:cNvGraphicFramePr>
            <a:graphicFrameLocks noChangeAspect="1"/>
          </p:cNvGraphicFramePr>
          <p:nvPr>
            <p:extLst>
              <p:ext uri="{D42A27DB-BD31-4B8C-83A1-F6EECF244321}">
                <p14:modId xmlns:p14="http://schemas.microsoft.com/office/powerpoint/2010/main" val="2691200293"/>
              </p:ext>
            </p:extLst>
          </p:nvPr>
        </p:nvGraphicFramePr>
        <p:xfrm>
          <a:off x="1259632" y="3551486"/>
          <a:ext cx="403225" cy="309562"/>
        </p:xfrm>
        <a:graphic>
          <a:graphicData uri="http://schemas.openxmlformats.org/presentationml/2006/ole">
            <mc:AlternateContent xmlns:mc="http://schemas.openxmlformats.org/markup-compatibility/2006">
              <mc:Choice xmlns:v="urn:schemas-microsoft-com:vml" Requires="v">
                <p:oleObj spid="_x0000_s8205" name="Equation" r:id="rId27" imgW="203040" imgH="164880" progId="Equation.DSMT4">
                  <p:embed/>
                </p:oleObj>
              </mc:Choice>
              <mc:Fallback>
                <p:oleObj name="Equation" r:id="rId27" imgW="203040" imgH="164880" progId="Equation.DSMT4">
                  <p:embed/>
                  <p:pic>
                    <p:nvPicPr>
                      <p:cNvPr id="28" name="Object 27"/>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259632" y="3551486"/>
                        <a:ext cx="403225"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Content Placeholder 2"/>
          <p:cNvSpPr txBox="1">
            <a:spLocks/>
          </p:cNvSpPr>
          <p:nvPr/>
        </p:nvSpPr>
        <p:spPr>
          <a:xfrm>
            <a:off x="3923928" y="2176264"/>
            <a:ext cx="5040560" cy="532656"/>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sz="2200" dirty="0">
                <a:solidFill>
                  <a:srgbClr val="FF0000"/>
                </a:solidFill>
              </a:rPr>
              <a:t>Isosceles Triangle!!</a:t>
            </a:r>
          </a:p>
        </p:txBody>
      </p:sp>
      <p:graphicFrame>
        <p:nvGraphicFramePr>
          <p:cNvPr id="30" name="Object 29"/>
          <p:cNvGraphicFramePr>
            <a:graphicFrameLocks noChangeAspect="1"/>
          </p:cNvGraphicFramePr>
          <p:nvPr>
            <p:extLst>
              <p:ext uri="{D42A27DB-BD31-4B8C-83A1-F6EECF244321}">
                <p14:modId xmlns:p14="http://schemas.microsoft.com/office/powerpoint/2010/main" val="2200934063"/>
              </p:ext>
            </p:extLst>
          </p:nvPr>
        </p:nvGraphicFramePr>
        <p:xfrm>
          <a:off x="3635896" y="5687913"/>
          <a:ext cx="504056" cy="333375"/>
        </p:xfrm>
        <a:graphic>
          <a:graphicData uri="http://schemas.openxmlformats.org/presentationml/2006/ole">
            <mc:AlternateContent xmlns:mc="http://schemas.openxmlformats.org/markup-compatibility/2006">
              <mc:Choice xmlns:v="urn:schemas-microsoft-com:vml" Requires="v">
                <p:oleObj spid="_x0000_s8206" name="Equation" r:id="rId29" imgW="253800" imgH="177480" progId="Equation.DSMT4">
                  <p:embed/>
                </p:oleObj>
              </mc:Choice>
              <mc:Fallback>
                <p:oleObj name="Equation" r:id="rId29" imgW="253800" imgH="177480" progId="Equation.DSMT4">
                  <p:embed/>
                  <p:pic>
                    <p:nvPicPr>
                      <p:cNvPr id="30" name="Object 2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635896" y="5687913"/>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812361180"/>
              </p:ext>
            </p:extLst>
          </p:nvPr>
        </p:nvGraphicFramePr>
        <p:xfrm>
          <a:off x="3635896" y="4031729"/>
          <a:ext cx="504056" cy="333375"/>
        </p:xfrm>
        <a:graphic>
          <a:graphicData uri="http://schemas.openxmlformats.org/presentationml/2006/ole">
            <mc:AlternateContent xmlns:mc="http://schemas.openxmlformats.org/markup-compatibility/2006">
              <mc:Choice xmlns:v="urn:schemas-microsoft-com:vml" Requires="v">
                <p:oleObj spid="_x0000_s8207" name="Equation" r:id="rId31" imgW="253800" imgH="177480" progId="Equation.DSMT4">
                  <p:embed/>
                </p:oleObj>
              </mc:Choice>
              <mc:Fallback>
                <p:oleObj name="Equation" r:id="rId31" imgW="253800" imgH="177480" progId="Equation.DSMT4">
                  <p:embed/>
                  <p:pic>
                    <p:nvPicPr>
                      <p:cNvPr id="31" name="Object 30"/>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635896" y="4031729"/>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Content Placeholder 2"/>
          <p:cNvSpPr txBox="1">
            <a:spLocks/>
          </p:cNvSpPr>
          <p:nvPr/>
        </p:nvSpPr>
        <p:spPr>
          <a:xfrm>
            <a:off x="4508376" y="3068960"/>
            <a:ext cx="3736032" cy="532656"/>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sz="2200" dirty="0">
                <a:solidFill>
                  <a:srgbClr val="FF0000"/>
                </a:solidFill>
              </a:rPr>
              <a:t>Find the lengths the sides</a:t>
            </a:r>
          </a:p>
        </p:txBody>
      </p:sp>
      <p:graphicFrame>
        <p:nvGraphicFramePr>
          <p:cNvPr id="33" name="Object 32"/>
          <p:cNvGraphicFramePr>
            <a:graphicFrameLocks noChangeAspect="1"/>
          </p:cNvGraphicFramePr>
          <p:nvPr>
            <p:extLst>
              <p:ext uri="{D42A27DB-BD31-4B8C-83A1-F6EECF244321}">
                <p14:modId xmlns:p14="http://schemas.microsoft.com/office/powerpoint/2010/main" val="1058368216"/>
              </p:ext>
            </p:extLst>
          </p:nvPr>
        </p:nvGraphicFramePr>
        <p:xfrm>
          <a:off x="3787527" y="4725144"/>
          <a:ext cx="352425" cy="309563"/>
        </p:xfrm>
        <a:graphic>
          <a:graphicData uri="http://schemas.openxmlformats.org/presentationml/2006/ole">
            <mc:AlternateContent xmlns:mc="http://schemas.openxmlformats.org/markup-compatibility/2006">
              <mc:Choice xmlns:v="urn:schemas-microsoft-com:vml" Requires="v">
                <p:oleObj spid="_x0000_s8208" name="Equation" r:id="rId33" imgW="177480" imgH="164880" progId="Equation.DSMT4">
                  <p:embed/>
                </p:oleObj>
              </mc:Choice>
              <mc:Fallback>
                <p:oleObj name="Equation" r:id="rId33" imgW="177480" imgH="164880" progId="Equation.DSMT4">
                  <p:embed/>
                  <p:pic>
                    <p:nvPicPr>
                      <p:cNvPr id="33" name="Object 32"/>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787527" y="4725144"/>
                        <a:ext cx="352425"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2432026233"/>
              </p:ext>
            </p:extLst>
          </p:nvPr>
        </p:nvGraphicFramePr>
        <p:xfrm>
          <a:off x="1936750" y="6096719"/>
          <a:ext cx="728663" cy="428625"/>
        </p:xfrm>
        <a:graphic>
          <a:graphicData uri="http://schemas.openxmlformats.org/presentationml/2006/ole">
            <mc:AlternateContent xmlns:mc="http://schemas.openxmlformats.org/markup-compatibility/2006">
              <mc:Choice xmlns:v="urn:schemas-microsoft-com:vml" Requires="v">
                <p:oleObj spid="_x0000_s8209" name="Equation" r:id="rId35" imgW="368280" imgH="228600" progId="Equation.DSMT4">
                  <p:embed/>
                </p:oleObj>
              </mc:Choice>
              <mc:Fallback>
                <p:oleObj name="Equation" r:id="rId35" imgW="368280" imgH="228600" progId="Equation.DSMT4">
                  <p:embed/>
                  <p:pic>
                    <p:nvPicPr>
                      <p:cNvPr id="34" name="Object 33"/>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936750" y="6096719"/>
                        <a:ext cx="728663"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1973186637"/>
              </p:ext>
            </p:extLst>
          </p:nvPr>
        </p:nvGraphicFramePr>
        <p:xfrm>
          <a:off x="4788024" y="6215781"/>
          <a:ext cx="352425" cy="309563"/>
        </p:xfrm>
        <a:graphic>
          <a:graphicData uri="http://schemas.openxmlformats.org/presentationml/2006/ole">
            <mc:AlternateContent xmlns:mc="http://schemas.openxmlformats.org/markup-compatibility/2006">
              <mc:Choice xmlns:v="urn:schemas-microsoft-com:vml" Requires="v">
                <p:oleObj spid="_x0000_s8210" name="Equation" r:id="rId37" imgW="177480" imgH="164880" progId="Equation.DSMT4">
                  <p:embed/>
                </p:oleObj>
              </mc:Choice>
              <mc:Fallback>
                <p:oleObj name="Equation" r:id="rId37" imgW="177480" imgH="164880" progId="Equation.DSMT4">
                  <p:embed/>
                  <p:pic>
                    <p:nvPicPr>
                      <p:cNvPr id="35" name="Object 34"/>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4788024" y="6215781"/>
                        <a:ext cx="352425"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Content Placeholder 2"/>
          <p:cNvSpPr txBox="1">
            <a:spLocks/>
          </p:cNvSpPr>
          <p:nvPr/>
        </p:nvSpPr>
        <p:spPr>
          <a:xfrm>
            <a:off x="4499992" y="3688432"/>
            <a:ext cx="3736032" cy="532656"/>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sz="2200" dirty="0">
                <a:solidFill>
                  <a:srgbClr val="FF0000"/>
                </a:solidFill>
              </a:rPr>
              <a:t>Area of ATB is </a:t>
            </a:r>
          </a:p>
        </p:txBody>
      </p:sp>
      <p:graphicFrame>
        <p:nvGraphicFramePr>
          <p:cNvPr id="37" name="Object 36"/>
          <p:cNvGraphicFramePr>
            <a:graphicFrameLocks noChangeAspect="1"/>
          </p:cNvGraphicFramePr>
          <p:nvPr>
            <p:extLst>
              <p:ext uri="{D42A27DB-BD31-4B8C-83A1-F6EECF244321}">
                <p14:modId xmlns:p14="http://schemas.microsoft.com/office/powerpoint/2010/main" val="1434484863"/>
              </p:ext>
            </p:extLst>
          </p:nvPr>
        </p:nvGraphicFramePr>
        <p:xfrm>
          <a:off x="6732240" y="3633261"/>
          <a:ext cx="1606302" cy="731843"/>
        </p:xfrm>
        <a:graphic>
          <a:graphicData uri="http://schemas.openxmlformats.org/presentationml/2006/ole">
            <mc:AlternateContent xmlns:mc="http://schemas.openxmlformats.org/markup-compatibility/2006">
              <mc:Choice xmlns:v="urn:schemas-microsoft-com:vml" Requires="v">
                <p:oleObj spid="_x0000_s8211" name="Equation" r:id="rId39" imgW="1028520" imgH="495000" progId="Equation.DSMT4">
                  <p:embed/>
                </p:oleObj>
              </mc:Choice>
              <mc:Fallback>
                <p:oleObj name="Equation" r:id="rId39" imgW="1028520" imgH="495000" progId="Equation.DSMT4">
                  <p:embed/>
                  <p:pic>
                    <p:nvPicPr>
                      <p:cNvPr id="37" name="Object 36"/>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6732240" y="3633261"/>
                        <a:ext cx="1606302" cy="7318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Content Placeholder 2"/>
          <p:cNvSpPr txBox="1">
            <a:spLocks/>
          </p:cNvSpPr>
          <p:nvPr/>
        </p:nvSpPr>
        <p:spPr>
          <a:xfrm>
            <a:off x="5732512" y="4480520"/>
            <a:ext cx="3159968" cy="103671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sz="2200" dirty="0">
                <a:solidFill>
                  <a:srgbClr val="FF0000"/>
                </a:solidFill>
              </a:rPr>
              <a:t>Do the same thing in the other triangle</a:t>
            </a:r>
          </a:p>
        </p:txBody>
      </p:sp>
      <p:cxnSp>
        <p:nvCxnSpPr>
          <p:cNvPr id="39" name="Straight Connector 38"/>
          <p:cNvCxnSpPr/>
          <p:nvPr/>
        </p:nvCxnSpPr>
        <p:spPr>
          <a:xfrm flipH="1" flipV="1">
            <a:off x="2267744" y="2852936"/>
            <a:ext cx="1800199" cy="1008112"/>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3" name="Object 42"/>
          <p:cNvGraphicFramePr>
            <a:graphicFrameLocks noChangeAspect="1"/>
          </p:cNvGraphicFramePr>
          <p:nvPr>
            <p:extLst>
              <p:ext uri="{D42A27DB-BD31-4B8C-83A1-F6EECF244321}">
                <p14:modId xmlns:p14="http://schemas.microsoft.com/office/powerpoint/2010/main" val="1014932222"/>
              </p:ext>
            </p:extLst>
          </p:nvPr>
        </p:nvGraphicFramePr>
        <p:xfrm>
          <a:off x="3491880" y="3743697"/>
          <a:ext cx="504056" cy="333375"/>
        </p:xfrm>
        <a:graphic>
          <a:graphicData uri="http://schemas.openxmlformats.org/presentationml/2006/ole">
            <mc:AlternateContent xmlns:mc="http://schemas.openxmlformats.org/markup-compatibility/2006">
              <mc:Choice xmlns:v="urn:schemas-microsoft-com:vml" Requires="v">
                <p:oleObj spid="_x0000_s8212" name="Equation" r:id="rId41" imgW="253800" imgH="177480" progId="Equation.DSMT4">
                  <p:embed/>
                </p:oleObj>
              </mc:Choice>
              <mc:Fallback>
                <p:oleObj name="Equation" r:id="rId41" imgW="253800" imgH="177480" progId="Equation.DSMT4">
                  <p:embed/>
                  <p:pic>
                    <p:nvPicPr>
                      <p:cNvPr id="43" name="Object 42"/>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3491880" y="3743697"/>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43"/>
          <p:cNvGraphicFramePr>
            <a:graphicFrameLocks noChangeAspect="1"/>
          </p:cNvGraphicFramePr>
          <p:nvPr>
            <p:extLst>
              <p:ext uri="{D42A27DB-BD31-4B8C-83A1-F6EECF244321}">
                <p14:modId xmlns:p14="http://schemas.microsoft.com/office/powerpoint/2010/main" val="1321325080"/>
              </p:ext>
            </p:extLst>
          </p:nvPr>
        </p:nvGraphicFramePr>
        <p:xfrm>
          <a:off x="2123728" y="2996952"/>
          <a:ext cx="504056" cy="333375"/>
        </p:xfrm>
        <a:graphic>
          <a:graphicData uri="http://schemas.openxmlformats.org/presentationml/2006/ole">
            <mc:AlternateContent xmlns:mc="http://schemas.openxmlformats.org/markup-compatibility/2006">
              <mc:Choice xmlns:v="urn:schemas-microsoft-com:vml" Requires="v">
                <p:oleObj spid="_x0000_s8213" name="Equation" r:id="rId43" imgW="253800" imgH="177480" progId="Equation.DSMT4">
                  <p:embed/>
                </p:oleObj>
              </mc:Choice>
              <mc:Fallback>
                <p:oleObj name="Equation" r:id="rId43" imgW="253800" imgH="177480" progId="Equation.DSMT4">
                  <p:embed/>
                  <p:pic>
                    <p:nvPicPr>
                      <p:cNvPr id="44" name="Object 43"/>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2123728" y="2996952"/>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 name="Object 44"/>
          <p:cNvGraphicFramePr>
            <a:graphicFrameLocks noChangeAspect="1"/>
          </p:cNvGraphicFramePr>
          <p:nvPr>
            <p:extLst>
              <p:ext uri="{D42A27DB-BD31-4B8C-83A1-F6EECF244321}">
                <p14:modId xmlns:p14="http://schemas.microsoft.com/office/powerpoint/2010/main" val="3536847931"/>
              </p:ext>
            </p:extLst>
          </p:nvPr>
        </p:nvGraphicFramePr>
        <p:xfrm>
          <a:off x="2779415" y="3284984"/>
          <a:ext cx="352425" cy="309562"/>
        </p:xfrm>
        <a:graphic>
          <a:graphicData uri="http://schemas.openxmlformats.org/presentationml/2006/ole">
            <mc:AlternateContent xmlns:mc="http://schemas.openxmlformats.org/markup-compatibility/2006">
              <mc:Choice xmlns:v="urn:schemas-microsoft-com:vml" Requires="v">
                <p:oleObj spid="_x0000_s8214" name="Equation" r:id="rId45" imgW="177480" imgH="164880" progId="Equation.DSMT4">
                  <p:embed/>
                </p:oleObj>
              </mc:Choice>
              <mc:Fallback>
                <p:oleObj name="Equation" r:id="rId45" imgW="177480" imgH="164880" progId="Equation.DSMT4">
                  <p:embed/>
                  <p:pic>
                    <p:nvPicPr>
                      <p:cNvPr id="45" name="Object 44"/>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2779415" y="3284984"/>
                        <a:ext cx="352425"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 name="Object 45"/>
          <p:cNvGraphicFramePr>
            <a:graphicFrameLocks noChangeAspect="1"/>
          </p:cNvGraphicFramePr>
          <p:nvPr>
            <p:extLst>
              <p:ext uri="{D42A27DB-BD31-4B8C-83A1-F6EECF244321}">
                <p14:modId xmlns:p14="http://schemas.microsoft.com/office/powerpoint/2010/main" val="1577000419"/>
              </p:ext>
            </p:extLst>
          </p:nvPr>
        </p:nvGraphicFramePr>
        <p:xfrm>
          <a:off x="6588224" y="3633390"/>
          <a:ext cx="1778865" cy="731714"/>
        </p:xfrm>
        <a:graphic>
          <a:graphicData uri="http://schemas.openxmlformats.org/presentationml/2006/ole">
            <mc:AlternateContent xmlns:mc="http://schemas.openxmlformats.org/markup-compatibility/2006">
              <mc:Choice xmlns:v="urn:schemas-microsoft-com:vml" Requires="v">
                <p:oleObj spid="_x0000_s8215" name="Equation" r:id="rId47" imgW="698400" imgH="304560" progId="Equation.DSMT4">
                  <p:embed/>
                </p:oleObj>
              </mc:Choice>
              <mc:Fallback>
                <p:oleObj name="Equation" r:id="rId47" imgW="698400" imgH="304560" progId="Equation.DSMT4">
                  <p:embed/>
                  <p:pic>
                    <p:nvPicPr>
                      <p:cNvPr id="46" name="Object 45"/>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6588224" y="3633390"/>
                        <a:ext cx="1778865" cy="7317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Content Placeholder 2"/>
          <p:cNvSpPr txBox="1">
            <a:spLocks/>
          </p:cNvSpPr>
          <p:nvPr/>
        </p:nvSpPr>
        <p:spPr>
          <a:xfrm>
            <a:off x="4732784" y="2852936"/>
            <a:ext cx="2575520" cy="460648"/>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sz="2200" dirty="0">
                <a:solidFill>
                  <a:srgbClr val="FF0000"/>
                </a:solidFill>
              </a:rPr>
              <a:t>Area of ACT is </a:t>
            </a:r>
          </a:p>
        </p:txBody>
      </p:sp>
      <p:graphicFrame>
        <p:nvGraphicFramePr>
          <p:cNvPr id="48" name="Object 47"/>
          <p:cNvGraphicFramePr>
            <a:graphicFrameLocks noChangeAspect="1"/>
          </p:cNvGraphicFramePr>
          <p:nvPr>
            <p:extLst>
              <p:ext uri="{D42A27DB-BD31-4B8C-83A1-F6EECF244321}">
                <p14:modId xmlns:p14="http://schemas.microsoft.com/office/powerpoint/2010/main" val="891127726"/>
              </p:ext>
            </p:extLst>
          </p:nvPr>
        </p:nvGraphicFramePr>
        <p:xfrm>
          <a:off x="6910338" y="2996952"/>
          <a:ext cx="1262062" cy="1004888"/>
        </p:xfrm>
        <a:graphic>
          <a:graphicData uri="http://schemas.openxmlformats.org/presentationml/2006/ole">
            <mc:AlternateContent xmlns:mc="http://schemas.openxmlformats.org/markup-compatibility/2006">
              <mc:Choice xmlns:v="urn:schemas-microsoft-com:vml" Requires="v">
                <p:oleObj spid="_x0000_s8216" name="Equation" r:id="rId49" imgW="495000" imgH="419040" progId="Equation.DSMT4">
                  <p:embed/>
                </p:oleObj>
              </mc:Choice>
              <mc:Fallback>
                <p:oleObj name="Equation" r:id="rId49" imgW="495000" imgH="419040" progId="Equation.DSMT4">
                  <p:embed/>
                  <p:pic>
                    <p:nvPicPr>
                      <p:cNvPr id="48" name="Object 47"/>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6910338" y="2996952"/>
                        <a:ext cx="1262062" cy="1004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 name="Object 48"/>
          <p:cNvGraphicFramePr>
            <a:graphicFrameLocks noChangeAspect="1"/>
          </p:cNvGraphicFramePr>
          <p:nvPr>
            <p:extLst>
              <p:ext uri="{D42A27DB-BD31-4B8C-83A1-F6EECF244321}">
                <p14:modId xmlns:p14="http://schemas.microsoft.com/office/powerpoint/2010/main" val="2135209279"/>
              </p:ext>
            </p:extLst>
          </p:nvPr>
        </p:nvGraphicFramePr>
        <p:xfrm>
          <a:off x="6948264" y="2881536"/>
          <a:ext cx="647700" cy="396875"/>
        </p:xfrm>
        <a:graphic>
          <a:graphicData uri="http://schemas.openxmlformats.org/presentationml/2006/ole">
            <mc:AlternateContent xmlns:mc="http://schemas.openxmlformats.org/markup-compatibility/2006">
              <mc:Choice xmlns:v="urn:schemas-microsoft-com:vml" Requires="v">
                <p:oleObj spid="_x0000_s8217" name="Equation" r:id="rId51" imgW="253800" imgH="164880" progId="Equation.DSMT4">
                  <p:embed/>
                </p:oleObj>
              </mc:Choice>
              <mc:Fallback>
                <p:oleObj name="Equation" r:id="rId51" imgW="253800" imgH="164880" progId="Equation.DSMT4">
                  <p:embed/>
                  <p:pic>
                    <p:nvPicPr>
                      <p:cNvPr id="49" name="Object 48"/>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6948264" y="2881536"/>
                        <a:ext cx="647700" cy="396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Content Placeholder 2"/>
          <p:cNvSpPr txBox="1">
            <a:spLocks/>
          </p:cNvSpPr>
          <p:nvPr/>
        </p:nvSpPr>
        <p:spPr>
          <a:xfrm>
            <a:off x="4644008" y="3717032"/>
            <a:ext cx="3223592" cy="460648"/>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sz="2200" dirty="0">
                <a:solidFill>
                  <a:srgbClr val="FF0000"/>
                </a:solidFill>
              </a:rPr>
              <a:t>The total area will be:</a:t>
            </a:r>
          </a:p>
        </p:txBody>
      </p:sp>
      <p:graphicFrame>
        <p:nvGraphicFramePr>
          <p:cNvPr id="51" name="Object 50"/>
          <p:cNvGraphicFramePr>
            <a:graphicFrameLocks noChangeAspect="1"/>
          </p:cNvGraphicFramePr>
          <p:nvPr>
            <p:extLst>
              <p:ext uri="{D42A27DB-BD31-4B8C-83A1-F6EECF244321}">
                <p14:modId xmlns:p14="http://schemas.microsoft.com/office/powerpoint/2010/main" val="3428513034"/>
              </p:ext>
            </p:extLst>
          </p:nvPr>
        </p:nvGraphicFramePr>
        <p:xfrm>
          <a:off x="6804248" y="4103861"/>
          <a:ext cx="1908175" cy="549275"/>
        </p:xfrm>
        <a:graphic>
          <a:graphicData uri="http://schemas.openxmlformats.org/presentationml/2006/ole">
            <mc:AlternateContent xmlns:mc="http://schemas.openxmlformats.org/markup-compatibility/2006">
              <mc:Choice xmlns:v="urn:schemas-microsoft-com:vml" Requires="v">
                <p:oleObj spid="_x0000_s8218" name="Equation" r:id="rId53" imgW="749160" imgH="228600" progId="Equation.DSMT4">
                  <p:embed/>
                </p:oleObj>
              </mc:Choice>
              <mc:Fallback>
                <p:oleObj name="Equation" r:id="rId53" imgW="749160" imgH="228600" progId="Equation.DSMT4">
                  <p:embed/>
                  <p:pic>
                    <p:nvPicPr>
                      <p:cNvPr id="51" name="Object 50"/>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6804248" y="4103861"/>
                        <a:ext cx="1908175"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 name="Object 51"/>
          <p:cNvGraphicFramePr>
            <a:graphicFrameLocks noChangeAspect="1"/>
          </p:cNvGraphicFramePr>
          <p:nvPr>
            <p:extLst>
              <p:ext uri="{D42A27DB-BD31-4B8C-83A1-F6EECF244321}">
                <p14:modId xmlns:p14="http://schemas.microsoft.com/office/powerpoint/2010/main" val="85429119"/>
              </p:ext>
            </p:extLst>
          </p:nvPr>
        </p:nvGraphicFramePr>
        <p:xfrm>
          <a:off x="6444208" y="4586139"/>
          <a:ext cx="1293812" cy="427037"/>
        </p:xfrm>
        <a:graphic>
          <a:graphicData uri="http://schemas.openxmlformats.org/presentationml/2006/ole">
            <mc:AlternateContent xmlns:mc="http://schemas.openxmlformats.org/markup-compatibility/2006">
              <mc:Choice xmlns:v="urn:schemas-microsoft-com:vml" Requires="v">
                <p:oleObj spid="_x0000_s8219" name="Equation" r:id="rId55" imgW="507960" imgH="177480" progId="Equation.DSMT4">
                  <p:embed/>
                </p:oleObj>
              </mc:Choice>
              <mc:Fallback>
                <p:oleObj name="Equation" r:id="rId55" imgW="507960" imgH="177480" progId="Equation.DSMT4">
                  <p:embed/>
                  <p:pic>
                    <p:nvPicPr>
                      <p:cNvPr id="52" name="Object 51"/>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6444208" y="4586139"/>
                        <a:ext cx="1293812" cy="427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 name="Object 52"/>
          <p:cNvGraphicFramePr>
            <a:graphicFrameLocks noChangeAspect="1"/>
          </p:cNvGraphicFramePr>
          <p:nvPr>
            <p:extLst>
              <p:ext uri="{D42A27DB-BD31-4B8C-83A1-F6EECF244321}">
                <p14:modId xmlns:p14="http://schemas.microsoft.com/office/powerpoint/2010/main" val="92641648"/>
              </p:ext>
            </p:extLst>
          </p:nvPr>
        </p:nvGraphicFramePr>
        <p:xfrm>
          <a:off x="7896100" y="4581128"/>
          <a:ext cx="1068388" cy="427038"/>
        </p:xfrm>
        <a:graphic>
          <a:graphicData uri="http://schemas.openxmlformats.org/presentationml/2006/ole">
            <mc:AlternateContent xmlns:mc="http://schemas.openxmlformats.org/markup-compatibility/2006">
              <mc:Choice xmlns:v="urn:schemas-microsoft-com:vml" Requires="v">
                <p:oleObj spid="_x0000_s8220" name="Equation" r:id="rId57" imgW="419040" imgH="177480" progId="Equation.DSMT4">
                  <p:embed/>
                </p:oleObj>
              </mc:Choice>
              <mc:Fallback>
                <p:oleObj name="Equation" r:id="rId57" imgW="419040" imgH="177480" progId="Equation.DSMT4">
                  <p:embed/>
                  <p:pic>
                    <p:nvPicPr>
                      <p:cNvPr id="53" name="Object 52"/>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7896100" y="4581128"/>
                        <a:ext cx="1068388" cy="427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53"/>
          <p:cNvGraphicFramePr>
            <a:graphicFrameLocks noChangeAspect="1"/>
          </p:cNvGraphicFramePr>
          <p:nvPr>
            <p:extLst>
              <p:ext uri="{D42A27DB-BD31-4B8C-83A1-F6EECF244321}">
                <p14:modId xmlns:p14="http://schemas.microsoft.com/office/powerpoint/2010/main" val="3865050492"/>
              </p:ext>
            </p:extLst>
          </p:nvPr>
        </p:nvGraphicFramePr>
        <p:xfrm>
          <a:off x="6466929" y="5018088"/>
          <a:ext cx="841375" cy="427037"/>
        </p:xfrm>
        <a:graphic>
          <a:graphicData uri="http://schemas.openxmlformats.org/presentationml/2006/ole">
            <mc:AlternateContent xmlns:mc="http://schemas.openxmlformats.org/markup-compatibility/2006">
              <mc:Choice xmlns:v="urn:schemas-microsoft-com:vml" Requires="v">
                <p:oleObj spid="_x0000_s8221" name="Equation" r:id="rId59" imgW="330120" imgH="177480" progId="Equation.DSMT4">
                  <p:embed/>
                </p:oleObj>
              </mc:Choice>
              <mc:Fallback>
                <p:oleObj name="Equation" r:id="rId59" imgW="330120" imgH="177480" progId="Equation.DSMT4">
                  <p:embed/>
                  <p:pic>
                    <p:nvPicPr>
                      <p:cNvPr id="54" name="Object 53"/>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6466929" y="5018088"/>
                        <a:ext cx="841375" cy="427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54"/>
          <p:cNvGraphicFramePr>
            <a:graphicFrameLocks noChangeAspect="1"/>
          </p:cNvGraphicFramePr>
          <p:nvPr>
            <p:extLst>
              <p:ext uri="{D42A27DB-BD31-4B8C-83A1-F6EECF244321}">
                <p14:modId xmlns:p14="http://schemas.microsoft.com/office/powerpoint/2010/main" val="3632990838"/>
              </p:ext>
            </p:extLst>
          </p:nvPr>
        </p:nvGraphicFramePr>
        <p:xfrm>
          <a:off x="6444208" y="5517232"/>
          <a:ext cx="1682750" cy="427038"/>
        </p:xfrm>
        <a:graphic>
          <a:graphicData uri="http://schemas.openxmlformats.org/presentationml/2006/ole">
            <mc:AlternateContent xmlns:mc="http://schemas.openxmlformats.org/markup-compatibility/2006">
              <mc:Choice xmlns:v="urn:schemas-microsoft-com:vml" Requires="v">
                <p:oleObj spid="_x0000_s8222" name="Equation" r:id="rId61" imgW="660240" imgH="177480" progId="Equation.DSMT4">
                  <p:embed/>
                </p:oleObj>
              </mc:Choice>
              <mc:Fallback>
                <p:oleObj name="Equation" r:id="rId61" imgW="660240" imgH="177480" progId="Equation.DSMT4">
                  <p:embed/>
                  <p:pic>
                    <p:nvPicPr>
                      <p:cNvPr id="55" name="Object 54"/>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6444208" y="5517232"/>
                        <a:ext cx="1682750" cy="427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 name="Object 55"/>
          <p:cNvGraphicFramePr>
            <a:graphicFrameLocks noChangeAspect="1"/>
          </p:cNvGraphicFramePr>
          <p:nvPr>
            <p:extLst>
              <p:ext uri="{D42A27DB-BD31-4B8C-83A1-F6EECF244321}">
                <p14:modId xmlns:p14="http://schemas.microsoft.com/office/powerpoint/2010/main" val="3419884846"/>
              </p:ext>
            </p:extLst>
          </p:nvPr>
        </p:nvGraphicFramePr>
        <p:xfrm>
          <a:off x="8213030" y="5517232"/>
          <a:ext cx="679450" cy="427037"/>
        </p:xfrm>
        <a:graphic>
          <a:graphicData uri="http://schemas.openxmlformats.org/presentationml/2006/ole">
            <mc:AlternateContent xmlns:mc="http://schemas.openxmlformats.org/markup-compatibility/2006">
              <mc:Choice xmlns:v="urn:schemas-microsoft-com:vml" Requires="v">
                <p:oleObj spid="_x0000_s8223" name="Equation" r:id="rId63" imgW="266400" imgH="177480" progId="Equation.DSMT4">
                  <p:embed/>
                </p:oleObj>
              </mc:Choice>
              <mc:Fallback>
                <p:oleObj name="Equation" r:id="rId63" imgW="266400" imgH="177480" progId="Equation.DSMT4">
                  <p:embed/>
                  <p:pic>
                    <p:nvPicPr>
                      <p:cNvPr id="56" name="Object 55"/>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8213030" y="5517232"/>
                        <a:ext cx="679450" cy="427037"/>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214838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1000"/>
                                        <p:tgtEl>
                                          <p:spTgt spid="5"/>
                                        </p:tgtEl>
                                      </p:cBhvr>
                                    </p:animEffect>
                                  </p:childTnLst>
                                </p:cTn>
                              </p:par>
                              <p:par>
                                <p:cTn id="13" presetID="22" presetClass="entr" presetSubtype="1" fill="hold" nodeType="withEffect">
                                  <p:stCondLst>
                                    <p:cond delay="1000"/>
                                  </p:stCondLst>
                                  <p:childTnLst>
                                    <p:set>
                                      <p:cBhvr>
                                        <p:cTn id="14" dur="1" fill="hold">
                                          <p:stCondLst>
                                            <p:cond delay="0"/>
                                          </p:stCondLst>
                                        </p:cTn>
                                        <p:tgtEl>
                                          <p:spTgt spid="11"/>
                                        </p:tgtEl>
                                        <p:attrNameLst>
                                          <p:attrName>style.visibility</p:attrName>
                                        </p:attrNameLst>
                                      </p:cBhvr>
                                      <p:to>
                                        <p:strVal val="visible"/>
                                      </p:to>
                                    </p:set>
                                    <p:animEffect transition="in" filter="wipe(up)">
                                      <p:cBhvr>
                                        <p:cTn id="15" dur="1000"/>
                                        <p:tgtEl>
                                          <p:spTgt spid="11"/>
                                        </p:tgtEl>
                                      </p:cBhvr>
                                    </p:animEffect>
                                  </p:childTnLst>
                                </p:cTn>
                              </p:par>
                              <p:par>
                                <p:cTn id="16" presetID="22" presetClass="entr" presetSubtype="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down)">
                                      <p:cBhvr>
                                        <p:cTn id="53" dur="1000"/>
                                        <p:tgtEl>
                                          <p:spTgt spid="7"/>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fade">
                                      <p:cBhvr>
                                        <p:cTn id="63" dur="500"/>
                                        <p:tgtEl>
                                          <p:spTgt spid="2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500"/>
                                        <p:tgtEl>
                                          <p:spTgt spid="22"/>
                                        </p:tgtEl>
                                      </p:cBhvr>
                                    </p:animEffect>
                                  </p:childTnLst>
                                </p:cTn>
                              </p:par>
                              <p:par>
                                <p:cTn id="69" presetID="10" presetClass="entr" presetSubtype="0" fill="hold" nodeType="with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par>
                                <p:cTn id="72" presetID="10" presetClass="exit" presetSubtype="0" fill="hold" nodeType="withEffect">
                                  <p:stCondLst>
                                    <p:cond delay="0"/>
                                  </p:stCondLst>
                                  <p:childTnLst>
                                    <p:animEffect transition="out" filter="fade">
                                      <p:cBhvr>
                                        <p:cTn id="73" dur="500"/>
                                        <p:tgtEl>
                                          <p:spTgt spid="17"/>
                                        </p:tgtEl>
                                      </p:cBhvr>
                                    </p:animEffect>
                                    <p:set>
                                      <p:cBhvr>
                                        <p:cTn id="74" dur="1" fill="hold">
                                          <p:stCondLst>
                                            <p:cond delay="499"/>
                                          </p:stCondLst>
                                        </p:cTn>
                                        <p:tgtEl>
                                          <p:spTgt spid="1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fade">
                                      <p:cBhvr>
                                        <p:cTn id="79" dur="500"/>
                                        <p:tgtEl>
                                          <p:spTgt spid="24"/>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29">
                                            <p:txEl>
                                              <p:pRg st="0" end="0"/>
                                            </p:txEl>
                                          </p:spTgt>
                                        </p:tgtEl>
                                        <p:attrNameLst>
                                          <p:attrName>style.visibility</p:attrName>
                                        </p:attrNameLst>
                                      </p:cBhvr>
                                      <p:to>
                                        <p:strVal val="visible"/>
                                      </p:to>
                                    </p:set>
                                    <p:animEffect transition="in" filter="fade">
                                      <p:cBhvr>
                                        <p:cTn id="84" dur="500"/>
                                        <p:tgtEl>
                                          <p:spTgt spid="29">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500"/>
                                        <p:tgtEl>
                                          <p:spTgt spid="28"/>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25">
                                            <p:txEl>
                                              <p:pRg st="0" end="0"/>
                                            </p:txEl>
                                          </p:spTgt>
                                        </p:tgtEl>
                                        <p:attrNameLst>
                                          <p:attrName>style.visibility</p:attrName>
                                        </p:attrNameLst>
                                      </p:cBhvr>
                                      <p:to>
                                        <p:strVal val="visible"/>
                                      </p:to>
                                    </p:set>
                                    <p:animEffect transition="in" filter="fade">
                                      <p:cBhvr>
                                        <p:cTn id="94" dur="500"/>
                                        <p:tgtEl>
                                          <p:spTgt spid="25">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nodeType="click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up)">
                                      <p:cBhvr>
                                        <p:cTn id="99" dur="500"/>
                                        <p:tgtEl>
                                          <p:spTgt spid="26"/>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nodeType="click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fade">
                                      <p:cBhvr>
                                        <p:cTn id="104" dur="500"/>
                                        <p:tgtEl>
                                          <p:spTgt spid="30"/>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fade">
                                      <p:cBhvr>
                                        <p:cTn id="109" dur="500"/>
                                        <p:tgtEl>
                                          <p:spTgt spid="31"/>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2">
                                            <p:txEl>
                                              <p:pRg st="0" end="0"/>
                                            </p:txEl>
                                          </p:spTgt>
                                        </p:tgtEl>
                                        <p:attrNameLst>
                                          <p:attrName>style.visibility</p:attrName>
                                        </p:attrNameLst>
                                      </p:cBhvr>
                                      <p:to>
                                        <p:strVal val="visible"/>
                                      </p:to>
                                    </p:set>
                                    <p:animEffect transition="in" filter="fade">
                                      <p:cBhvr>
                                        <p:cTn id="114" dur="500"/>
                                        <p:tgtEl>
                                          <p:spTgt spid="32">
                                            <p:txEl>
                                              <p:pRg st="0" end="0"/>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fade">
                                      <p:cBhvr>
                                        <p:cTn id="119" dur="500"/>
                                        <p:tgtEl>
                                          <p:spTgt spid="33"/>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nodeType="clickEffect">
                                  <p:stCondLst>
                                    <p:cond delay="0"/>
                                  </p:stCondLst>
                                  <p:childTnLst>
                                    <p:set>
                                      <p:cBhvr>
                                        <p:cTn id="123" dur="1" fill="hold">
                                          <p:stCondLst>
                                            <p:cond delay="0"/>
                                          </p:stCondLst>
                                        </p:cTn>
                                        <p:tgtEl>
                                          <p:spTgt spid="34"/>
                                        </p:tgtEl>
                                        <p:attrNameLst>
                                          <p:attrName>style.visibility</p:attrName>
                                        </p:attrNameLst>
                                      </p:cBhvr>
                                      <p:to>
                                        <p:strVal val="visible"/>
                                      </p:to>
                                    </p:set>
                                    <p:animEffect transition="in" filter="fade">
                                      <p:cBhvr>
                                        <p:cTn id="124" dur="500"/>
                                        <p:tgtEl>
                                          <p:spTgt spid="34"/>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nodeType="clickEffect">
                                  <p:stCondLst>
                                    <p:cond delay="0"/>
                                  </p:stCondLst>
                                  <p:childTnLst>
                                    <p:set>
                                      <p:cBhvr>
                                        <p:cTn id="128" dur="1" fill="hold">
                                          <p:stCondLst>
                                            <p:cond delay="0"/>
                                          </p:stCondLst>
                                        </p:cTn>
                                        <p:tgtEl>
                                          <p:spTgt spid="35"/>
                                        </p:tgtEl>
                                        <p:attrNameLst>
                                          <p:attrName>style.visibility</p:attrName>
                                        </p:attrNameLst>
                                      </p:cBhvr>
                                      <p:to>
                                        <p:strVal val="visible"/>
                                      </p:to>
                                    </p:set>
                                    <p:animEffect transition="in" filter="fade">
                                      <p:cBhvr>
                                        <p:cTn id="129" dur="500"/>
                                        <p:tgtEl>
                                          <p:spTgt spid="35"/>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36">
                                            <p:txEl>
                                              <p:pRg st="0" end="0"/>
                                            </p:txEl>
                                          </p:spTgt>
                                        </p:tgtEl>
                                        <p:attrNameLst>
                                          <p:attrName>style.visibility</p:attrName>
                                        </p:attrNameLst>
                                      </p:cBhvr>
                                      <p:to>
                                        <p:strVal val="visible"/>
                                      </p:to>
                                    </p:set>
                                    <p:animEffect transition="in" filter="fade">
                                      <p:cBhvr>
                                        <p:cTn id="134" dur="500"/>
                                        <p:tgtEl>
                                          <p:spTgt spid="36">
                                            <p:txEl>
                                              <p:pRg st="0" end="0"/>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10" presetClass="entr" presetSubtype="0" fill="hold" nodeType="clickEffect">
                                  <p:stCondLst>
                                    <p:cond delay="0"/>
                                  </p:stCondLst>
                                  <p:childTnLst>
                                    <p:set>
                                      <p:cBhvr>
                                        <p:cTn id="138" dur="1" fill="hold">
                                          <p:stCondLst>
                                            <p:cond delay="0"/>
                                          </p:stCondLst>
                                        </p:cTn>
                                        <p:tgtEl>
                                          <p:spTgt spid="37"/>
                                        </p:tgtEl>
                                        <p:attrNameLst>
                                          <p:attrName>style.visibility</p:attrName>
                                        </p:attrNameLst>
                                      </p:cBhvr>
                                      <p:to>
                                        <p:strVal val="visible"/>
                                      </p:to>
                                    </p:set>
                                    <p:animEffect transition="in" filter="fade">
                                      <p:cBhvr>
                                        <p:cTn id="139" dur="500"/>
                                        <p:tgtEl>
                                          <p:spTgt spid="37"/>
                                        </p:tgtEl>
                                      </p:cBhvr>
                                    </p:animEffect>
                                  </p:childTnLst>
                                </p:cTn>
                              </p:par>
                            </p:childTnLst>
                          </p:cTn>
                        </p:par>
                      </p:childTnLst>
                    </p:cTn>
                  </p:par>
                  <p:par>
                    <p:cTn id="140" fill="hold">
                      <p:stCondLst>
                        <p:cond delay="indefinite"/>
                      </p:stCondLst>
                      <p:childTnLst>
                        <p:par>
                          <p:cTn id="141" fill="hold">
                            <p:stCondLst>
                              <p:cond delay="0"/>
                            </p:stCondLst>
                            <p:childTnLst>
                              <p:par>
                                <p:cTn id="142" presetID="10" presetClass="entr" presetSubtype="0" fill="hold" nodeType="clickEffect">
                                  <p:stCondLst>
                                    <p:cond delay="0"/>
                                  </p:stCondLst>
                                  <p:childTnLst>
                                    <p:set>
                                      <p:cBhvr>
                                        <p:cTn id="143" dur="1" fill="hold">
                                          <p:stCondLst>
                                            <p:cond delay="0"/>
                                          </p:stCondLst>
                                        </p:cTn>
                                        <p:tgtEl>
                                          <p:spTgt spid="46"/>
                                        </p:tgtEl>
                                        <p:attrNameLst>
                                          <p:attrName>style.visibility</p:attrName>
                                        </p:attrNameLst>
                                      </p:cBhvr>
                                      <p:to>
                                        <p:strVal val="visible"/>
                                      </p:to>
                                    </p:set>
                                    <p:animEffect transition="in" filter="fade">
                                      <p:cBhvr>
                                        <p:cTn id="144" dur="500"/>
                                        <p:tgtEl>
                                          <p:spTgt spid="46"/>
                                        </p:tgtEl>
                                      </p:cBhvr>
                                    </p:animEffect>
                                  </p:childTnLst>
                                </p:cTn>
                              </p:par>
                              <p:par>
                                <p:cTn id="145" presetID="10" presetClass="exit" presetSubtype="0" fill="hold" nodeType="withEffect">
                                  <p:stCondLst>
                                    <p:cond delay="0"/>
                                  </p:stCondLst>
                                  <p:childTnLst>
                                    <p:animEffect transition="out" filter="fade">
                                      <p:cBhvr>
                                        <p:cTn id="146" dur="500"/>
                                        <p:tgtEl>
                                          <p:spTgt spid="37"/>
                                        </p:tgtEl>
                                      </p:cBhvr>
                                    </p:animEffect>
                                    <p:set>
                                      <p:cBhvr>
                                        <p:cTn id="147" dur="1" fill="hold">
                                          <p:stCondLst>
                                            <p:cond delay="499"/>
                                          </p:stCondLst>
                                        </p:cTn>
                                        <p:tgtEl>
                                          <p:spTgt spid="37"/>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38">
                                            <p:txEl>
                                              <p:pRg st="0" end="0"/>
                                            </p:txEl>
                                          </p:spTgt>
                                        </p:tgtEl>
                                        <p:attrNameLst>
                                          <p:attrName>style.visibility</p:attrName>
                                        </p:attrNameLst>
                                      </p:cBhvr>
                                      <p:to>
                                        <p:strVal val="visible"/>
                                      </p:to>
                                    </p:set>
                                    <p:animEffect transition="in" filter="fade">
                                      <p:cBhvr>
                                        <p:cTn id="152" dur="500"/>
                                        <p:tgtEl>
                                          <p:spTgt spid="38">
                                            <p:txEl>
                                              <p:pRg st="0" end="0"/>
                                            </p:txEl>
                                          </p:spTgt>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2" fill="hold" nodeType="clickEffect">
                                  <p:stCondLst>
                                    <p:cond delay="0"/>
                                  </p:stCondLst>
                                  <p:childTnLst>
                                    <p:set>
                                      <p:cBhvr>
                                        <p:cTn id="156" dur="1" fill="hold">
                                          <p:stCondLst>
                                            <p:cond delay="0"/>
                                          </p:stCondLst>
                                        </p:cTn>
                                        <p:tgtEl>
                                          <p:spTgt spid="39"/>
                                        </p:tgtEl>
                                        <p:attrNameLst>
                                          <p:attrName>style.visibility</p:attrName>
                                        </p:attrNameLst>
                                      </p:cBhvr>
                                      <p:to>
                                        <p:strVal val="visible"/>
                                      </p:to>
                                    </p:set>
                                    <p:animEffect transition="in" filter="wipe(right)">
                                      <p:cBhvr>
                                        <p:cTn id="157" dur="500"/>
                                        <p:tgtEl>
                                          <p:spTgt spid="39"/>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nodeType="clickEffect">
                                  <p:stCondLst>
                                    <p:cond delay="0"/>
                                  </p:stCondLst>
                                  <p:childTnLst>
                                    <p:set>
                                      <p:cBhvr>
                                        <p:cTn id="161" dur="1" fill="hold">
                                          <p:stCondLst>
                                            <p:cond delay="0"/>
                                          </p:stCondLst>
                                        </p:cTn>
                                        <p:tgtEl>
                                          <p:spTgt spid="43"/>
                                        </p:tgtEl>
                                        <p:attrNameLst>
                                          <p:attrName>style.visibility</p:attrName>
                                        </p:attrNameLst>
                                      </p:cBhvr>
                                      <p:to>
                                        <p:strVal val="visible"/>
                                      </p:to>
                                    </p:set>
                                    <p:animEffect transition="in" filter="fade">
                                      <p:cBhvr>
                                        <p:cTn id="162" dur="500"/>
                                        <p:tgtEl>
                                          <p:spTgt spid="43"/>
                                        </p:tgtEl>
                                      </p:cBhvr>
                                    </p:animEffect>
                                  </p:childTnLst>
                                </p:cTn>
                              </p:par>
                              <p:par>
                                <p:cTn id="163" presetID="10" presetClass="exit" presetSubtype="0" fill="hold" nodeType="withEffect">
                                  <p:stCondLst>
                                    <p:cond delay="0"/>
                                  </p:stCondLst>
                                  <p:childTnLst>
                                    <p:animEffect transition="out" filter="fade">
                                      <p:cBhvr>
                                        <p:cTn id="164" dur="500"/>
                                        <p:tgtEl>
                                          <p:spTgt spid="24"/>
                                        </p:tgtEl>
                                      </p:cBhvr>
                                    </p:animEffect>
                                    <p:set>
                                      <p:cBhvr>
                                        <p:cTn id="165" dur="1" fill="hold">
                                          <p:stCondLst>
                                            <p:cond delay="499"/>
                                          </p:stCondLst>
                                        </p:cTn>
                                        <p:tgtEl>
                                          <p:spTgt spid="24"/>
                                        </p:tgtEl>
                                        <p:attrNameLst>
                                          <p:attrName>style.visibility</p:attrName>
                                        </p:attrNameLst>
                                      </p:cBhvr>
                                      <p:to>
                                        <p:strVal val="hidden"/>
                                      </p:to>
                                    </p:set>
                                  </p:childTnLst>
                                </p:cTn>
                              </p:par>
                            </p:childTnLst>
                          </p:cTn>
                        </p:par>
                      </p:childTnLst>
                    </p:cTn>
                  </p:par>
                  <p:par>
                    <p:cTn id="166" fill="hold">
                      <p:stCondLst>
                        <p:cond delay="indefinite"/>
                      </p:stCondLst>
                      <p:childTnLst>
                        <p:par>
                          <p:cTn id="167" fill="hold">
                            <p:stCondLst>
                              <p:cond delay="0"/>
                            </p:stCondLst>
                            <p:childTnLst>
                              <p:par>
                                <p:cTn id="168" presetID="10" presetClass="entr" presetSubtype="0" fill="hold" nodeType="clickEffect">
                                  <p:stCondLst>
                                    <p:cond delay="0"/>
                                  </p:stCondLst>
                                  <p:childTnLst>
                                    <p:set>
                                      <p:cBhvr>
                                        <p:cTn id="169" dur="1" fill="hold">
                                          <p:stCondLst>
                                            <p:cond delay="0"/>
                                          </p:stCondLst>
                                        </p:cTn>
                                        <p:tgtEl>
                                          <p:spTgt spid="44"/>
                                        </p:tgtEl>
                                        <p:attrNameLst>
                                          <p:attrName>style.visibility</p:attrName>
                                        </p:attrNameLst>
                                      </p:cBhvr>
                                      <p:to>
                                        <p:strVal val="visible"/>
                                      </p:to>
                                    </p:set>
                                    <p:animEffect transition="in" filter="fade">
                                      <p:cBhvr>
                                        <p:cTn id="170" dur="500"/>
                                        <p:tgtEl>
                                          <p:spTgt spid="44"/>
                                        </p:tgtEl>
                                      </p:cBhvr>
                                    </p:animEffect>
                                  </p:childTnLst>
                                </p:cTn>
                              </p:par>
                            </p:childTnLst>
                          </p:cTn>
                        </p:par>
                      </p:childTnLst>
                    </p:cTn>
                  </p:par>
                  <p:par>
                    <p:cTn id="171" fill="hold">
                      <p:stCondLst>
                        <p:cond delay="indefinite"/>
                      </p:stCondLst>
                      <p:childTnLst>
                        <p:par>
                          <p:cTn id="172" fill="hold">
                            <p:stCondLst>
                              <p:cond delay="0"/>
                            </p:stCondLst>
                            <p:childTnLst>
                              <p:par>
                                <p:cTn id="173" presetID="10" presetClass="entr" presetSubtype="0" fill="hold" nodeType="clickEffect">
                                  <p:stCondLst>
                                    <p:cond delay="0"/>
                                  </p:stCondLst>
                                  <p:childTnLst>
                                    <p:set>
                                      <p:cBhvr>
                                        <p:cTn id="174" dur="1" fill="hold">
                                          <p:stCondLst>
                                            <p:cond delay="0"/>
                                          </p:stCondLst>
                                        </p:cTn>
                                        <p:tgtEl>
                                          <p:spTgt spid="45"/>
                                        </p:tgtEl>
                                        <p:attrNameLst>
                                          <p:attrName>style.visibility</p:attrName>
                                        </p:attrNameLst>
                                      </p:cBhvr>
                                      <p:to>
                                        <p:strVal val="visible"/>
                                      </p:to>
                                    </p:set>
                                    <p:animEffect transition="in" filter="fade">
                                      <p:cBhvr>
                                        <p:cTn id="175" dur="500"/>
                                        <p:tgtEl>
                                          <p:spTgt spid="45"/>
                                        </p:tgtEl>
                                      </p:cBhvr>
                                    </p:animEffect>
                                  </p:childTnLst>
                                </p:cTn>
                              </p:par>
                            </p:childTnLst>
                          </p:cTn>
                        </p:par>
                      </p:childTnLst>
                    </p:cTn>
                  </p:par>
                  <p:par>
                    <p:cTn id="176" fill="hold">
                      <p:stCondLst>
                        <p:cond delay="indefinite"/>
                      </p:stCondLst>
                      <p:childTnLst>
                        <p:par>
                          <p:cTn id="177" fill="hold">
                            <p:stCondLst>
                              <p:cond delay="0"/>
                            </p:stCondLst>
                            <p:childTnLst>
                              <p:par>
                                <p:cTn id="178" presetID="10" presetClass="exit" presetSubtype="0" fill="hold" grpId="1" nodeType="clickEffect">
                                  <p:stCondLst>
                                    <p:cond delay="0"/>
                                  </p:stCondLst>
                                  <p:childTnLst>
                                    <p:animEffect transition="out" filter="fade">
                                      <p:cBhvr>
                                        <p:cTn id="179" dur="500"/>
                                        <p:tgtEl>
                                          <p:spTgt spid="3">
                                            <p:txEl>
                                              <p:pRg st="0" end="0"/>
                                            </p:txEl>
                                          </p:spTgt>
                                        </p:tgtEl>
                                      </p:cBhvr>
                                    </p:animEffect>
                                    <p:set>
                                      <p:cBhvr>
                                        <p:cTn id="180" dur="1" fill="hold">
                                          <p:stCondLst>
                                            <p:cond delay="499"/>
                                          </p:stCondLst>
                                        </p:cTn>
                                        <p:tgtEl>
                                          <p:spTgt spid="3">
                                            <p:txEl>
                                              <p:pRg st="0" end="0"/>
                                            </p:txEl>
                                          </p:spTgt>
                                        </p:tgtEl>
                                        <p:attrNameLst>
                                          <p:attrName>style.visibility</p:attrName>
                                        </p:attrNameLst>
                                      </p:cBhvr>
                                      <p:to>
                                        <p:strVal val="hidden"/>
                                      </p:to>
                                    </p:set>
                                  </p:childTnLst>
                                </p:cTn>
                              </p:par>
                              <p:par>
                                <p:cTn id="181" presetID="10" presetClass="exit" presetSubtype="0" fill="hold" grpId="1" nodeType="withEffect">
                                  <p:stCondLst>
                                    <p:cond delay="0"/>
                                  </p:stCondLst>
                                  <p:childTnLst>
                                    <p:animEffect transition="out" filter="fade">
                                      <p:cBhvr>
                                        <p:cTn id="182" dur="500"/>
                                        <p:tgtEl>
                                          <p:spTgt spid="29">
                                            <p:txEl>
                                              <p:pRg st="0" end="0"/>
                                            </p:txEl>
                                          </p:spTgt>
                                        </p:tgtEl>
                                      </p:cBhvr>
                                    </p:animEffect>
                                    <p:set>
                                      <p:cBhvr>
                                        <p:cTn id="183" dur="1" fill="hold">
                                          <p:stCondLst>
                                            <p:cond delay="499"/>
                                          </p:stCondLst>
                                        </p:cTn>
                                        <p:tgtEl>
                                          <p:spTgt spid="29">
                                            <p:txEl>
                                              <p:pRg st="0" end="0"/>
                                            </p:txEl>
                                          </p:spTgt>
                                        </p:tgtEl>
                                        <p:attrNameLst>
                                          <p:attrName>style.visibility</p:attrName>
                                        </p:attrNameLst>
                                      </p:cBhvr>
                                      <p:to>
                                        <p:strVal val="hidden"/>
                                      </p:to>
                                    </p:set>
                                  </p:childTnLst>
                                </p:cTn>
                              </p:par>
                              <p:par>
                                <p:cTn id="184" presetID="10" presetClass="exit" presetSubtype="0" fill="hold" grpId="1" nodeType="withEffect">
                                  <p:stCondLst>
                                    <p:cond delay="0"/>
                                  </p:stCondLst>
                                  <p:childTnLst>
                                    <p:animEffect transition="out" filter="fade">
                                      <p:cBhvr>
                                        <p:cTn id="185" dur="500"/>
                                        <p:tgtEl>
                                          <p:spTgt spid="25">
                                            <p:txEl>
                                              <p:pRg st="0" end="0"/>
                                            </p:txEl>
                                          </p:spTgt>
                                        </p:tgtEl>
                                      </p:cBhvr>
                                    </p:animEffect>
                                    <p:set>
                                      <p:cBhvr>
                                        <p:cTn id="186" dur="1" fill="hold">
                                          <p:stCondLst>
                                            <p:cond delay="499"/>
                                          </p:stCondLst>
                                        </p:cTn>
                                        <p:tgtEl>
                                          <p:spTgt spid="25">
                                            <p:txEl>
                                              <p:pRg st="0" end="0"/>
                                            </p:txEl>
                                          </p:spTgt>
                                        </p:tgtEl>
                                        <p:attrNameLst>
                                          <p:attrName>style.visibility</p:attrName>
                                        </p:attrNameLst>
                                      </p:cBhvr>
                                      <p:to>
                                        <p:strVal val="hidden"/>
                                      </p:to>
                                    </p:set>
                                  </p:childTnLst>
                                </p:cTn>
                              </p:par>
                              <p:par>
                                <p:cTn id="187" presetID="10" presetClass="exit" presetSubtype="0" fill="hold" grpId="1" nodeType="withEffect">
                                  <p:stCondLst>
                                    <p:cond delay="0"/>
                                  </p:stCondLst>
                                  <p:childTnLst>
                                    <p:animEffect transition="out" filter="fade">
                                      <p:cBhvr>
                                        <p:cTn id="188" dur="500"/>
                                        <p:tgtEl>
                                          <p:spTgt spid="32">
                                            <p:txEl>
                                              <p:pRg st="0" end="0"/>
                                            </p:txEl>
                                          </p:spTgt>
                                        </p:tgtEl>
                                      </p:cBhvr>
                                    </p:animEffect>
                                    <p:set>
                                      <p:cBhvr>
                                        <p:cTn id="189" dur="1" fill="hold">
                                          <p:stCondLst>
                                            <p:cond delay="499"/>
                                          </p:stCondLst>
                                        </p:cTn>
                                        <p:tgtEl>
                                          <p:spTgt spid="32">
                                            <p:txEl>
                                              <p:pRg st="0" end="0"/>
                                            </p:txEl>
                                          </p:spTgt>
                                        </p:tgtEl>
                                        <p:attrNameLst>
                                          <p:attrName>style.visibility</p:attrName>
                                        </p:attrNameLst>
                                      </p:cBhvr>
                                      <p:to>
                                        <p:strVal val="hidden"/>
                                      </p:to>
                                    </p:set>
                                  </p:childTnLst>
                                </p:cTn>
                              </p:par>
                              <p:par>
                                <p:cTn id="190" presetID="10" presetClass="exit" presetSubtype="0" fill="hold" grpId="1" nodeType="withEffect">
                                  <p:stCondLst>
                                    <p:cond delay="0"/>
                                  </p:stCondLst>
                                  <p:childTnLst>
                                    <p:animEffect transition="out" filter="fade">
                                      <p:cBhvr>
                                        <p:cTn id="191" dur="500"/>
                                        <p:tgtEl>
                                          <p:spTgt spid="38">
                                            <p:txEl>
                                              <p:pRg st="0" end="0"/>
                                            </p:txEl>
                                          </p:spTgt>
                                        </p:tgtEl>
                                      </p:cBhvr>
                                    </p:animEffect>
                                    <p:set>
                                      <p:cBhvr>
                                        <p:cTn id="192" dur="1" fill="hold">
                                          <p:stCondLst>
                                            <p:cond delay="499"/>
                                          </p:stCondLst>
                                        </p:cTn>
                                        <p:tgtEl>
                                          <p:spTgt spid="38">
                                            <p:txEl>
                                              <p:pRg st="0" end="0"/>
                                            </p:txEl>
                                          </p:spTgt>
                                        </p:tgtEl>
                                        <p:attrNameLst>
                                          <p:attrName>style.visibility</p:attrName>
                                        </p:attrNameLst>
                                      </p:cBhvr>
                                      <p:to>
                                        <p:strVal val="hidden"/>
                                      </p:to>
                                    </p:set>
                                  </p:childTnLst>
                                </p:cTn>
                              </p:par>
                            </p:childTnLst>
                          </p:cTn>
                        </p:par>
                      </p:childTnLst>
                    </p:cTn>
                  </p:par>
                  <p:par>
                    <p:cTn id="193" fill="hold">
                      <p:stCondLst>
                        <p:cond delay="indefinite"/>
                      </p:stCondLst>
                      <p:childTnLst>
                        <p:par>
                          <p:cTn id="194" fill="hold">
                            <p:stCondLst>
                              <p:cond delay="0"/>
                            </p:stCondLst>
                            <p:childTnLst>
                              <p:par>
                                <p:cTn id="195" presetID="64" presetClass="path" presetSubtype="0" accel="50000" decel="50000" fill="hold" grpId="1" nodeType="clickEffect">
                                  <p:stCondLst>
                                    <p:cond delay="0"/>
                                  </p:stCondLst>
                                  <p:childTnLst>
                                    <p:animMotion origin="layout" path="M 0 0 L 0 -0.25 E" pathEditMode="relative" ptsTypes="">
                                      <p:cBhvr>
                                        <p:cTn id="196" dur="2000" fill="hold"/>
                                        <p:tgtEl>
                                          <p:spTgt spid="36">
                                            <p:txEl>
                                              <p:pRg st="0" end="0"/>
                                            </p:txEl>
                                          </p:spTgt>
                                        </p:tgtEl>
                                        <p:attrNameLst>
                                          <p:attrName>ppt_x</p:attrName>
                                          <p:attrName>ppt_y</p:attrName>
                                        </p:attrNameLst>
                                      </p:cBhvr>
                                    </p:animMotion>
                                  </p:childTnLst>
                                </p:cTn>
                              </p:par>
                              <p:par>
                                <p:cTn id="197" presetID="64" presetClass="path" presetSubtype="0" accel="50000" decel="50000" fill="hold" nodeType="withEffect">
                                  <p:stCondLst>
                                    <p:cond delay="0"/>
                                  </p:stCondLst>
                                  <p:childTnLst>
                                    <p:animMotion origin="layout" path="M 0 0 L 0 -0.25 E" pathEditMode="relative" ptsTypes="">
                                      <p:cBhvr>
                                        <p:cTn id="198" dur="2000" fill="hold"/>
                                        <p:tgtEl>
                                          <p:spTgt spid="46"/>
                                        </p:tgtEl>
                                        <p:attrNameLst>
                                          <p:attrName>ppt_x</p:attrName>
                                          <p:attrName>ppt_y</p:attrName>
                                        </p:attrNameLst>
                                      </p:cBhvr>
                                    </p:animMotion>
                                  </p:childTnLst>
                                </p:cTn>
                              </p:par>
                            </p:childTnLst>
                          </p:cTn>
                        </p:par>
                      </p:childTnLst>
                    </p:cTn>
                  </p:par>
                  <p:par>
                    <p:cTn id="199" fill="hold">
                      <p:stCondLst>
                        <p:cond delay="indefinite"/>
                      </p:stCondLst>
                      <p:childTnLst>
                        <p:par>
                          <p:cTn id="200" fill="hold">
                            <p:stCondLst>
                              <p:cond delay="0"/>
                            </p:stCondLst>
                            <p:childTnLst>
                              <p:par>
                                <p:cTn id="201" presetID="10" presetClass="entr" presetSubtype="0" fill="hold" grpId="0" nodeType="clickEffect">
                                  <p:stCondLst>
                                    <p:cond delay="0"/>
                                  </p:stCondLst>
                                  <p:childTnLst>
                                    <p:set>
                                      <p:cBhvr>
                                        <p:cTn id="202" dur="1" fill="hold">
                                          <p:stCondLst>
                                            <p:cond delay="0"/>
                                          </p:stCondLst>
                                        </p:cTn>
                                        <p:tgtEl>
                                          <p:spTgt spid="47">
                                            <p:txEl>
                                              <p:pRg st="0" end="0"/>
                                            </p:txEl>
                                          </p:spTgt>
                                        </p:tgtEl>
                                        <p:attrNameLst>
                                          <p:attrName>style.visibility</p:attrName>
                                        </p:attrNameLst>
                                      </p:cBhvr>
                                      <p:to>
                                        <p:strVal val="visible"/>
                                      </p:to>
                                    </p:set>
                                    <p:animEffect transition="in" filter="fade">
                                      <p:cBhvr>
                                        <p:cTn id="203" dur="500"/>
                                        <p:tgtEl>
                                          <p:spTgt spid="47">
                                            <p:txEl>
                                              <p:pRg st="0" end="0"/>
                                            </p:txEl>
                                          </p:spTgt>
                                        </p:tgtEl>
                                      </p:cBhvr>
                                    </p:animEffect>
                                  </p:childTnLst>
                                </p:cTn>
                              </p:par>
                            </p:childTnLst>
                          </p:cTn>
                        </p:par>
                      </p:childTnLst>
                    </p:cTn>
                  </p:par>
                  <p:par>
                    <p:cTn id="204" fill="hold">
                      <p:stCondLst>
                        <p:cond delay="indefinite"/>
                      </p:stCondLst>
                      <p:childTnLst>
                        <p:par>
                          <p:cTn id="205" fill="hold">
                            <p:stCondLst>
                              <p:cond delay="0"/>
                            </p:stCondLst>
                            <p:childTnLst>
                              <p:par>
                                <p:cTn id="206" presetID="10" presetClass="entr" presetSubtype="0" fill="hold" nodeType="clickEffect">
                                  <p:stCondLst>
                                    <p:cond delay="0"/>
                                  </p:stCondLst>
                                  <p:childTnLst>
                                    <p:set>
                                      <p:cBhvr>
                                        <p:cTn id="207" dur="1" fill="hold">
                                          <p:stCondLst>
                                            <p:cond delay="0"/>
                                          </p:stCondLst>
                                        </p:cTn>
                                        <p:tgtEl>
                                          <p:spTgt spid="48"/>
                                        </p:tgtEl>
                                        <p:attrNameLst>
                                          <p:attrName>style.visibility</p:attrName>
                                        </p:attrNameLst>
                                      </p:cBhvr>
                                      <p:to>
                                        <p:strVal val="visible"/>
                                      </p:to>
                                    </p:set>
                                    <p:animEffect transition="in" filter="fade">
                                      <p:cBhvr>
                                        <p:cTn id="208" dur="500"/>
                                        <p:tgtEl>
                                          <p:spTgt spid="48"/>
                                        </p:tgtEl>
                                      </p:cBhvr>
                                    </p:animEffect>
                                  </p:childTnLst>
                                </p:cTn>
                              </p:par>
                            </p:childTnLst>
                          </p:cTn>
                        </p:par>
                      </p:childTnLst>
                    </p:cTn>
                  </p:par>
                  <p:par>
                    <p:cTn id="209" fill="hold">
                      <p:stCondLst>
                        <p:cond delay="indefinite"/>
                      </p:stCondLst>
                      <p:childTnLst>
                        <p:par>
                          <p:cTn id="210" fill="hold">
                            <p:stCondLst>
                              <p:cond delay="0"/>
                            </p:stCondLst>
                            <p:childTnLst>
                              <p:par>
                                <p:cTn id="211" presetID="10" presetClass="entr" presetSubtype="0" fill="hold" nodeType="clickEffect">
                                  <p:stCondLst>
                                    <p:cond delay="0"/>
                                  </p:stCondLst>
                                  <p:childTnLst>
                                    <p:set>
                                      <p:cBhvr>
                                        <p:cTn id="212" dur="1" fill="hold">
                                          <p:stCondLst>
                                            <p:cond delay="0"/>
                                          </p:stCondLst>
                                        </p:cTn>
                                        <p:tgtEl>
                                          <p:spTgt spid="49"/>
                                        </p:tgtEl>
                                        <p:attrNameLst>
                                          <p:attrName>style.visibility</p:attrName>
                                        </p:attrNameLst>
                                      </p:cBhvr>
                                      <p:to>
                                        <p:strVal val="visible"/>
                                      </p:to>
                                    </p:set>
                                    <p:animEffect transition="in" filter="fade">
                                      <p:cBhvr>
                                        <p:cTn id="213" dur="500"/>
                                        <p:tgtEl>
                                          <p:spTgt spid="49"/>
                                        </p:tgtEl>
                                      </p:cBhvr>
                                    </p:animEffect>
                                  </p:childTnLst>
                                </p:cTn>
                              </p:par>
                              <p:par>
                                <p:cTn id="214" presetID="10" presetClass="exit" presetSubtype="0" fill="hold" nodeType="withEffect">
                                  <p:stCondLst>
                                    <p:cond delay="0"/>
                                  </p:stCondLst>
                                  <p:childTnLst>
                                    <p:animEffect transition="out" filter="fade">
                                      <p:cBhvr>
                                        <p:cTn id="215" dur="500"/>
                                        <p:tgtEl>
                                          <p:spTgt spid="48"/>
                                        </p:tgtEl>
                                      </p:cBhvr>
                                    </p:animEffect>
                                    <p:set>
                                      <p:cBhvr>
                                        <p:cTn id="216" dur="1" fill="hold">
                                          <p:stCondLst>
                                            <p:cond delay="499"/>
                                          </p:stCondLst>
                                        </p:cTn>
                                        <p:tgtEl>
                                          <p:spTgt spid="48"/>
                                        </p:tgtEl>
                                        <p:attrNameLst>
                                          <p:attrName>style.visibility</p:attrName>
                                        </p:attrNameLst>
                                      </p:cBhvr>
                                      <p:to>
                                        <p:strVal val="hidden"/>
                                      </p:to>
                                    </p:set>
                                  </p:childTnLst>
                                </p:cTn>
                              </p:par>
                            </p:childTnLst>
                          </p:cTn>
                        </p:par>
                      </p:childTnLst>
                    </p:cTn>
                  </p:par>
                  <p:par>
                    <p:cTn id="217" fill="hold">
                      <p:stCondLst>
                        <p:cond delay="indefinite"/>
                      </p:stCondLst>
                      <p:childTnLst>
                        <p:par>
                          <p:cTn id="218" fill="hold">
                            <p:stCondLst>
                              <p:cond delay="0"/>
                            </p:stCondLst>
                            <p:childTnLst>
                              <p:par>
                                <p:cTn id="219" presetID="10" presetClass="entr" presetSubtype="0" fill="hold" grpId="0" nodeType="clickEffect">
                                  <p:stCondLst>
                                    <p:cond delay="0"/>
                                  </p:stCondLst>
                                  <p:childTnLst>
                                    <p:set>
                                      <p:cBhvr>
                                        <p:cTn id="220" dur="1" fill="hold">
                                          <p:stCondLst>
                                            <p:cond delay="0"/>
                                          </p:stCondLst>
                                        </p:cTn>
                                        <p:tgtEl>
                                          <p:spTgt spid="50">
                                            <p:txEl>
                                              <p:pRg st="0" end="0"/>
                                            </p:txEl>
                                          </p:spTgt>
                                        </p:tgtEl>
                                        <p:attrNameLst>
                                          <p:attrName>style.visibility</p:attrName>
                                        </p:attrNameLst>
                                      </p:cBhvr>
                                      <p:to>
                                        <p:strVal val="visible"/>
                                      </p:to>
                                    </p:set>
                                    <p:animEffect transition="in" filter="fade">
                                      <p:cBhvr>
                                        <p:cTn id="221" dur="500"/>
                                        <p:tgtEl>
                                          <p:spTgt spid="50">
                                            <p:txEl>
                                              <p:pRg st="0" end="0"/>
                                            </p:txEl>
                                          </p:spTgt>
                                        </p:tgtEl>
                                      </p:cBhvr>
                                    </p:animEffect>
                                  </p:childTnLst>
                                </p:cTn>
                              </p:par>
                            </p:childTnLst>
                          </p:cTn>
                        </p:par>
                      </p:childTnLst>
                    </p:cTn>
                  </p:par>
                  <p:par>
                    <p:cTn id="222" fill="hold">
                      <p:stCondLst>
                        <p:cond delay="indefinite"/>
                      </p:stCondLst>
                      <p:childTnLst>
                        <p:par>
                          <p:cTn id="223" fill="hold">
                            <p:stCondLst>
                              <p:cond delay="0"/>
                            </p:stCondLst>
                            <p:childTnLst>
                              <p:par>
                                <p:cTn id="224" presetID="10" presetClass="entr" presetSubtype="0" fill="hold" nodeType="clickEffect">
                                  <p:stCondLst>
                                    <p:cond delay="0"/>
                                  </p:stCondLst>
                                  <p:childTnLst>
                                    <p:set>
                                      <p:cBhvr>
                                        <p:cTn id="225" dur="1" fill="hold">
                                          <p:stCondLst>
                                            <p:cond delay="0"/>
                                          </p:stCondLst>
                                        </p:cTn>
                                        <p:tgtEl>
                                          <p:spTgt spid="51"/>
                                        </p:tgtEl>
                                        <p:attrNameLst>
                                          <p:attrName>style.visibility</p:attrName>
                                        </p:attrNameLst>
                                      </p:cBhvr>
                                      <p:to>
                                        <p:strVal val="visible"/>
                                      </p:to>
                                    </p:set>
                                    <p:animEffect transition="in" filter="fade">
                                      <p:cBhvr>
                                        <p:cTn id="226" dur="500"/>
                                        <p:tgtEl>
                                          <p:spTgt spid="51"/>
                                        </p:tgtEl>
                                      </p:cBhvr>
                                    </p:animEffect>
                                  </p:childTnLst>
                                </p:cTn>
                              </p:par>
                            </p:childTnLst>
                          </p:cTn>
                        </p:par>
                      </p:childTnLst>
                    </p:cTn>
                  </p:par>
                  <p:par>
                    <p:cTn id="227" fill="hold">
                      <p:stCondLst>
                        <p:cond delay="indefinite"/>
                      </p:stCondLst>
                      <p:childTnLst>
                        <p:par>
                          <p:cTn id="228" fill="hold">
                            <p:stCondLst>
                              <p:cond delay="0"/>
                            </p:stCondLst>
                            <p:childTnLst>
                              <p:par>
                                <p:cTn id="229" presetID="10" presetClass="entr" presetSubtype="0" fill="hold" nodeType="clickEffect">
                                  <p:stCondLst>
                                    <p:cond delay="0"/>
                                  </p:stCondLst>
                                  <p:childTnLst>
                                    <p:set>
                                      <p:cBhvr>
                                        <p:cTn id="230" dur="1" fill="hold">
                                          <p:stCondLst>
                                            <p:cond delay="0"/>
                                          </p:stCondLst>
                                        </p:cTn>
                                        <p:tgtEl>
                                          <p:spTgt spid="52"/>
                                        </p:tgtEl>
                                        <p:attrNameLst>
                                          <p:attrName>style.visibility</p:attrName>
                                        </p:attrNameLst>
                                      </p:cBhvr>
                                      <p:to>
                                        <p:strVal val="visible"/>
                                      </p:to>
                                    </p:set>
                                    <p:animEffect transition="in" filter="fade">
                                      <p:cBhvr>
                                        <p:cTn id="231" dur="500"/>
                                        <p:tgtEl>
                                          <p:spTgt spid="52"/>
                                        </p:tgtEl>
                                      </p:cBhvr>
                                    </p:animEffect>
                                  </p:childTnLst>
                                </p:cTn>
                              </p:par>
                            </p:childTnLst>
                          </p:cTn>
                        </p:par>
                      </p:childTnLst>
                    </p:cTn>
                  </p:par>
                  <p:par>
                    <p:cTn id="232" fill="hold">
                      <p:stCondLst>
                        <p:cond delay="indefinite"/>
                      </p:stCondLst>
                      <p:childTnLst>
                        <p:par>
                          <p:cTn id="233" fill="hold">
                            <p:stCondLst>
                              <p:cond delay="0"/>
                            </p:stCondLst>
                            <p:childTnLst>
                              <p:par>
                                <p:cTn id="234" presetID="10" presetClass="entr" presetSubtype="0" fill="hold" nodeType="clickEffect">
                                  <p:stCondLst>
                                    <p:cond delay="0"/>
                                  </p:stCondLst>
                                  <p:childTnLst>
                                    <p:set>
                                      <p:cBhvr>
                                        <p:cTn id="235" dur="1" fill="hold">
                                          <p:stCondLst>
                                            <p:cond delay="0"/>
                                          </p:stCondLst>
                                        </p:cTn>
                                        <p:tgtEl>
                                          <p:spTgt spid="53"/>
                                        </p:tgtEl>
                                        <p:attrNameLst>
                                          <p:attrName>style.visibility</p:attrName>
                                        </p:attrNameLst>
                                      </p:cBhvr>
                                      <p:to>
                                        <p:strVal val="visible"/>
                                      </p:to>
                                    </p:set>
                                    <p:animEffect transition="in" filter="fade">
                                      <p:cBhvr>
                                        <p:cTn id="236" dur="500"/>
                                        <p:tgtEl>
                                          <p:spTgt spid="53"/>
                                        </p:tgtEl>
                                      </p:cBhvr>
                                    </p:animEffect>
                                  </p:childTnLst>
                                </p:cTn>
                              </p:par>
                            </p:childTnLst>
                          </p:cTn>
                        </p:par>
                      </p:childTnLst>
                    </p:cTn>
                  </p:par>
                  <p:par>
                    <p:cTn id="237" fill="hold">
                      <p:stCondLst>
                        <p:cond delay="indefinite"/>
                      </p:stCondLst>
                      <p:childTnLst>
                        <p:par>
                          <p:cTn id="238" fill="hold">
                            <p:stCondLst>
                              <p:cond delay="0"/>
                            </p:stCondLst>
                            <p:childTnLst>
                              <p:par>
                                <p:cTn id="239" presetID="10" presetClass="entr" presetSubtype="0" fill="hold" nodeType="clickEffect">
                                  <p:stCondLst>
                                    <p:cond delay="0"/>
                                  </p:stCondLst>
                                  <p:childTnLst>
                                    <p:set>
                                      <p:cBhvr>
                                        <p:cTn id="240" dur="1" fill="hold">
                                          <p:stCondLst>
                                            <p:cond delay="0"/>
                                          </p:stCondLst>
                                        </p:cTn>
                                        <p:tgtEl>
                                          <p:spTgt spid="54"/>
                                        </p:tgtEl>
                                        <p:attrNameLst>
                                          <p:attrName>style.visibility</p:attrName>
                                        </p:attrNameLst>
                                      </p:cBhvr>
                                      <p:to>
                                        <p:strVal val="visible"/>
                                      </p:to>
                                    </p:set>
                                    <p:animEffect transition="in" filter="fade">
                                      <p:cBhvr>
                                        <p:cTn id="241" dur="500"/>
                                        <p:tgtEl>
                                          <p:spTgt spid="54"/>
                                        </p:tgtEl>
                                      </p:cBhvr>
                                    </p:animEffect>
                                  </p:childTnLst>
                                </p:cTn>
                              </p:par>
                            </p:childTnLst>
                          </p:cTn>
                        </p:par>
                      </p:childTnLst>
                    </p:cTn>
                  </p:par>
                  <p:par>
                    <p:cTn id="242" fill="hold">
                      <p:stCondLst>
                        <p:cond delay="indefinite"/>
                      </p:stCondLst>
                      <p:childTnLst>
                        <p:par>
                          <p:cTn id="243" fill="hold">
                            <p:stCondLst>
                              <p:cond delay="0"/>
                            </p:stCondLst>
                            <p:childTnLst>
                              <p:par>
                                <p:cTn id="244" presetID="10" presetClass="entr" presetSubtype="0" fill="hold" nodeType="clickEffect">
                                  <p:stCondLst>
                                    <p:cond delay="0"/>
                                  </p:stCondLst>
                                  <p:childTnLst>
                                    <p:set>
                                      <p:cBhvr>
                                        <p:cTn id="245" dur="1" fill="hold">
                                          <p:stCondLst>
                                            <p:cond delay="0"/>
                                          </p:stCondLst>
                                        </p:cTn>
                                        <p:tgtEl>
                                          <p:spTgt spid="55"/>
                                        </p:tgtEl>
                                        <p:attrNameLst>
                                          <p:attrName>style.visibility</p:attrName>
                                        </p:attrNameLst>
                                      </p:cBhvr>
                                      <p:to>
                                        <p:strVal val="visible"/>
                                      </p:to>
                                    </p:set>
                                    <p:animEffect transition="in" filter="fade">
                                      <p:cBhvr>
                                        <p:cTn id="246" dur="500"/>
                                        <p:tgtEl>
                                          <p:spTgt spid="55"/>
                                        </p:tgtEl>
                                      </p:cBhvr>
                                    </p:animEffect>
                                  </p:childTnLst>
                                </p:cTn>
                              </p:par>
                            </p:childTnLst>
                          </p:cTn>
                        </p:par>
                      </p:childTnLst>
                    </p:cTn>
                  </p:par>
                  <p:par>
                    <p:cTn id="247" fill="hold">
                      <p:stCondLst>
                        <p:cond delay="indefinite"/>
                      </p:stCondLst>
                      <p:childTnLst>
                        <p:par>
                          <p:cTn id="248" fill="hold">
                            <p:stCondLst>
                              <p:cond delay="0"/>
                            </p:stCondLst>
                            <p:childTnLst>
                              <p:par>
                                <p:cTn id="249" presetID="10" presetClass="entr" presetSubtype="0" fill="hold" nodeType="clickEffect">
                                  <p:stCondLst>
                                    <p:cond delay="0"/>
                                  </p:stCondLst>
                                  <p:childTnLst>
                                    <p:set>
                                      <p:cBhvr>
                                        <p:cTn id="250" dur="1" fill="hold">
                                          <p:stCondLst>
                                            <p:cond delay="0"/>
                                          </p:stCondLst>
                                        </p:cTn>
                                        <p:tgtEl>
                                          <p:spTgt spid="56"/>
                                        </p:tgtEl>
                                        <p:attrNameLst>
                                          <p:attrName>style.visibility</p:attrName>
                                        </p:attrNameLst>
                                      </p:cBhvr>
                                      <p:to>
                                        <p:strVal val="visible"/>
                                      </p:to>
                                    </p:set>
                                    <p:animEffect transition="in" filter="fade">
                                      <p:cBhvr>
                                        <p:cTn id="251"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25" grpId="0" build="p"/>
      <p:bldP spid="25" grpId="1" build="allAtOnce"/>
      <p:bldP spid="29" grpId="0" build="p"/>
      <p:bldP spid="29" grpId="1" build="allAtOnce"/>
      <p:bldP spid="32" grpId="0" build="p"/>
      <p:bldP spid="32" grpId="1" build="allAtOnce"/>
      <p:bldP spid="36" grpId="0" build="p"/>
      <p:bldP spid="36" grpId="1" build="allAtOnce"/>
      <p:bldP spid="38" grpId="0" build="p"/>
      <p:bldP spid="38" grpId="1" build="allAtOnce"/>
      <p:bldP spid="47" grpId="0" build="p"/>
      <p:bldP spid="5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034680" cy="706090"/>
          </a:xfrm>
        </p:spPr>
        <p:txBody>
          <a:bodyPr/>
          <a:lstStyle/>
          <a:p>
            <a:r>
              <a:rPr lang="en-CA" dirty="0"/>
              <a:t>2</a:t>
            </a:r>
            <a:r>
              <a:rPr lang="en-CA" baseline="30000" dirty="0"/>
              <a:t>nd</a:t>
            </a:r>
            <a:r>
              <a:rPr lang="en-CA" dirty="0"/>
              <a:t> Solution: </a:t>
            </a:r>
          </a:p>
        </p:txBody>
      </p:sp>
      <p:cxnSp>
        <p:nvCxnSpPr>
          <p:cNvPr id="4" name="Straight Connector 3"/>
          <p:cNvCxnSpPr/>
          <p:nvPr/>
        </p:nvCxnSpPr>
        <p:spPr>
          <a:xfrm rot="1800000" flipH="1">
            <a:off x="1475535" y="1483430"/>
            <a:ext cx="0" cy="432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rot="3600000" flipH="1">
            <a:off x="2269337" y="2276992"/>
            <a:ext cx="0" cy="4320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395536" y="5517232"/>
            <a:ext cx="590465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2555776" y="1772816"/>
            <a:ext cx="3744416" cy="37444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8" name="Object 7"/>
          <p:cNvGraphicFramePr>
            <a:graphicFrameLocks noChangeAspect="1"/>
          </p:cNvGraphicFramePr>
          <p:nvPr>
            <p:extLst>
              <p:ext uri="{D42A27DB-BD31-4B8C-83A1-F6EECF244321}">
                <p14:modId xmlns:p14="http://schemas.microsoft.com/office/powerpoint/2010/main" val="907233501"/>
              </p:ext>
            </p:extLst>
          </p:nvPr>
        </p:nvGraphicFramePr>
        <p:xfrm>
          <a:off x="102419" y="5301208"/>
          <a:ext cx="365125" cy="309563"/>
        </p:xfrm>
        <a:graphic>
          <a:graphicData uri="http://schemas.openxmlformats.org/presentationml/2006/ole">
            <mc:AlternateContent xmlns:mc="http://schemas.openxmlformats.org/markup-compatibility/2006">
              <mc:Choice xmlns:v="urn:schemas-microsoft-com:vml" Requires="v">
                <p:oleObj spid="_x0000_s9218" name="Equation" r:id="rId4" imgW="152280" imgH="164880" progId="Equation.DSMT4">
                  <p:embed/>
                </p:oleObj>
              </mc:Choice>
              <mc:Fallback>
                <p:oleObj name="Equation" r:id="rId4" imgW="152280" imgH="164880" progId="Equation.DSMT4">
                  <p:embed/>
                  <p:pic>
                    <p:nvPicPr>
                      <p:cNvPr id="8"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419" y="5301208"/>
                        <a:ext cx="365125"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628867829"/>
              </p:ext>
            </p:extLst>
          </p:nvPr>
        </p:nvGraphicFramePr>
        <p:xfrm>
          <a:off x="6295107" y="5351685"/>
          <a:ext cx="365125" cy="309563"/>
        </p:xfrm>
        <a:graphic>
          <a:graphicData uri="http://schemas.openxmlformats.org/presentationml/2006/ole">
            <mc:AlternateContent xmlns:mc="http://schemas.openxmlformats.org/markup-compatibility/2006">
              <mc:Choice xmlns:v="urn:schemas-microsoft-com:vml" Requires="v">
                <p:oleObj spid="_x0000_s9219" name="Equation" r:id="rId6" imgW="152280" imgH="164880" progId="Equation.DSMT4">
                  <p:embed/>
                </p:oleObj>
              </mc:Choice>
              <mc:Fallback>
                <p:oleObj name="Equation" r:id="rId6" imgW="152280" imgH="164880" progId="Equation.DSMT4">
                  <p:embed/>
                  <p:pic>
                    <p:nvPicPr>
                      <p:cNvPr id="9"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95107" y="5351685"/>
                        <a:ext cx="365125" cy="309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112562113"/>
              </p:ext>
            </p:extLst>
          </p:nvPr>
        </p:nvGraphicFramePr>
        <p:xfrm>
          <a:off x="2406675" y="1439441"/>
          <a:ext cx="365125" cy="333375"/>
        </p:xfrm>
        <a:graphic>
          <a:graphicData uri="http://schemas.openxmlformats.org/presentationml/2006/ole">
            <mc:AlternateContent xmlns:mc="http://schemas.openxmlformats.org/markup-compatibility/2006">
              <mc:Choice xmlns:v="urn:schemas-microsoft-com:vml" Requires="v">
                <p:oleObj spid="_x0000_s9220" name="Equation" r:id="rId8" imgW="152280" imgH="177480" progId="Equation.DSMT4">
                  <p:embed/>
                </p:oleObj>
              </mc:Choice>
              <mc:Fallback>
                <p:oleObj name="Equation" r:id="rId8" imgW="152280" imgH="177480" progId="Equation.DSMT4">
                  <p:embed/>
                  <p:pic>
                    <p:nvPicPr>
                      <p:cNvPr id="1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06675" y="1439441"/>
                        <a:ext cx="365125"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202719371"/>
              </p:ext>
            </p:extLst>
          </p:nvPr>
        </p:nvGraphicFramePr>
        <p:xfrm>
          <a:off x="5580112" y="5183857"/>
          <a:ext cx="504056" cy="333375"/>
        </p:xfrm>
        <a:graphic>
          <a:graphicData uri="http://schemas.openxmlformats.org/presentationml/2006/ole">
            <mc:AlternateContent xmlns:mc="http://schemas.openxmlformats.org/markup-compatibility/2006">
              <mc:Choice xmlns:v="urn:schemas-microsoft-com:vml" Requires="v">
                <p:oleObj spid="_x0000_s9221" name="Equation" r:id="rId10" imgW="253800" imgH="177480" progId="Equation.DSMT4">
                  <p:embed/>
                </p:oleObj>
              </mc:Choice>
              <mc:Fallback>
                <p:oleObj name="Equation" r:id="rId10" imgW="253800" imgH="177480" progId="Equation.DSMT4">
                  <p:embed/>
                  <p:pic>
                    <p:nvPicPr>
                      <p:cNvPr id="12"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80112" y="5183857"/>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424038810"/>
              </p:ext>
            </p:extLst>
          </p:nvPr>
        </p:nvGraphicFramePr>
        <p:xfrm>
          <a:off x="4139952" y="3119438"/>
          <a:ext cx="334962" cy="309562"/>
        </p:xfrm>
        <a:graphic>
          <a:graphicData uri="http://schemas.openxmlformats.org/presentationml/2006/ole">
            <mc:AlternateContent xmlns:mc="http://schemas.openxmlformats.org/markup-compatibility/2006">
              <mc:Choice xmlns:v="urn:schemas-microsoft-com:vml" Requires="v">
                <p:oleObj spid="_x0000_s9222" name="Equation" r:id="rId12" imgW="139680" imgH="164880" progId="Equation.DSMT4">
                  <p:embed/>
                </p:oleObj>
              </mc:Choice>
              <mc:Fallback>
                <p:oleObj name="Equation" r:id="rId12" imgW="139680" imgH="164880" progId="Equation.DSMT4">
                  <p:embed/>
                  <p:pic>
                    <p:nvPicPr>
                      <p:cNvPr id="14"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39952" y="3119438"/>
                        <a:ext cx="334962"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614262225"/>
              </p:ext>
            </p:extLst>
          </p:nvPr>
        </p:nvGraphicFramePr>
        <p:xfrm>
          <a:off x="2296567" y="3933056"/>
          <a:ext cx="403225" cy="309562"/>
        </p:xfrm>
        <a:graphic>
          <a:graphicData uri="http://schemas.openxmlformats.org/presentationml/2006/ole">
            <mc:AlternateContent xmlns:mc="http://schemas.openxmlformats.org/markup-compatibility/2006">
              <mc:Choice xmlns:v="urn:schemas-microsoft-com:vml" Requires="v">
                <p:oleObj spid="_x0000_s9223" name="Equation" r:id="rId14" imgW="203040" imgH="164880" progId="Equation.DSMT4">
                  <p:embed/>
                </p:oleObj>
              </mc:Choice>
              <mc:Fallback>
                <p:oleObj name="Equation" r:id="rId14" imgW="203040" imgH="164880" progId="Equation.DSMT4">
                  <p:embed/>
                  <p:pic>
                    <p:nvPicPr>
                      <p:cNvPr id="15"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96567" y="3933056"/>
                        <a:ext cx="403225"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956633047"/>
              </p:ext>
            </p:extLst>
          </p:nvPr>
        </p:nvGraphicFramePr>
        <p:xfrm>
          <a:off x="827584" y="5183857"/>
          <a:ext cx="504056" cy="333375"/>
        </p:xfrm>
        <a:graphic>
          <a:graphicData uri="http://schemas.openxmlformats.org/presentationml/2006/ole">
            <mc:AlternateContent xmlns:mc="http://schemas.openxmlformats.org/markup-compatibility/2006">
              <mc:Choice xmlns:v="urn:schemas-microsoft-com:vml" Requires="v">
                <p:oleObj spid="_x0000_s9224" name="Equation" r:id="rId16" imgW="253800" imgH="177480" progId="Equation.DSMT4">
                  <p:embed/>
                </p:oleObj>
              </mc:Choice>
              <mc:Fallback>
                <p:oleObj name="Equation" r:id="rId16" imgW="253800" imgH="177480" progId="Equation.DSMT4">
                  <p:embed/>
                  <p:pic>
                    <p:nvPicPr>
                      <p:cNvPr id="16" name="Object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27584" y="5183857"/>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267064014"/>
              </p:ext>
            </p:extLst>
          </p:nvPr>
        </p:nvGraphicFramePr>
        <p:xfrm>
          <a:off x="683568" y="4895825"/>
          <a:ext cx="504056" cy="333375"/>
        </p:xfrm>
        <a:graphic>
          <a:graphicData uri="http://schemas.openxmlformats.org/presentationml/2006/ole">
            <mc:AlternateContent xmlns:mc="http://schemas.openxmlformats.org/markup-compatibility/2006">
              <mc:Choice xmlns:v="urn:schemas-microsoft-com:vml" Requires="v">
                <p:oleObj spid="_x0000_s9225" name="Equation" r:id="rId18" imgW="253800" imgH="177480" progId="Equation.DSMT4">
                  <p:embed/>
                </p:oleObj>
              </mc:Choice>
              <mc:Fallback>
                <p:oleObj name="Equation" r:id="rId18" imgW="253800" imgH="177480" progId="Equation.DSMT4">
                  <p:embed/>
                  <p:pic>
                    <p:nvPicPr>
                      <p:cNvPr id="17" name="Object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83568" y="4895825"/>
                        <a:ext cx="504056"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9" name="Straight Connector 18"/>
          <p:cNvCxnSpPr/>
          <p:nvPr/>
        </p:nvCxnSpPr>
        <p:spPr>
          <a:xfrm>
            <a:off x="2555776" y="1772816"/>
            <a:ext cx="0" cy="3744416"/>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0" name="Object 19"/>
          <p:cNvGraphicFramePr>
            <a:graphicFrameLocks noChangeAspect="1"/>
          </p:cNvGraphicFramePr>
          <p:nvPr>
            <p:extLst>
              <p:ext uri="{D42A27DB-BD31-4B8C-83A1-F6EECF244321}">
                <p14:modId xmlns:p14="http://schemas.microsoft.com/office/powerpoint/2010/main" val="2841586308"/>
              </p:ext>
            </p:extLst>
          </p:nvPr>
        </p:nvGraphicFramePr>
        <p:xfrm>
          <a:off x="1259632" y="3047430"/>
          <a:ext cx="403225" cy="309562"/>
        </p:xfrm>
        <a:graphic>
          <a:graphicData uri="http://schemas.openxmlformats.org/presentationml/2006/ole">
            <mc:AlternateContent xmlns:mc="http://schemas.openxmlformats.org/markup-compatibility/2006">
              <mc:Choice xmlns:v="urn:schemas-microsoft-com:vml" Requires="v">
                <p:oleObj spid="_x0000_s9226" name="Equation" r:id="rId20" imgW="203040" imgH="164880" progId="Equation.DSMT4">
                  <p:embed/>
                </p:oleObj>
              </mc:Choice>
              <mc:Fallback>
                <p:oleObj name="Equation" r:id="rId20" imgW="203040" imgH="164880" progId="Equation.DSMT4">
                  <p:embed/>
                  <p:pic>
                    <p:nvPicPr>
                      <p:cNvPr id="20" name="Object 1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259632" y="3047430"/>
                        <a:ext cx="403225"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TextBox 30"/>
          <p:cNvSpPr txBox="1"/>
          <p:nvPr/>
        </p:nvSpPr>
        <p:spPr>
          <a:xfrm>
            <a:off x="4283968" y="404664"/>
            <a:ext cx="3894015" cy="369332"/>
          </a:xfrm>
          <a:prstGeom prst="rect">
            <a:avLst/>
          </a:prstGeom>
          <a:noFill/>
        </p:spPr>
        <p:txBody>
          <a:bodyPr wrap="none" rtlCol="0">
            <a:spAutoFit/>
          </a:bodyPr>
          <a:lstStyle/>
          <a:p>
            <a:r>
              <a:rPr lang="en-CA" dirty="0">
                <a:solidFill>
                  <a:srgbClr val="FF0000"/>
                </a:solidFill>
              </a:rPr>
              <a:t>Draw a line from “C” to the bottom</a:t>
            </a:r>
          </a:p>
        </p:txBody>
      </p:sp>
      <p:sp>
        <p:nvSpPr>
          <p:cNvPr id="32" name="TextBox 31"/>
          <p:cNvSpPr txBox="1"/>
          <p:nvPr/>
        </p:nvSpPr>
        <p:spPr>
          <a:xfrm>
            <a:off x="4355976" y="836712"/>
            <a:ext cx="4012637" cy="369332"/>
          </a:xfrm>
          <a:prstGeom prst="rect">
            <a:avLst/>
          </a:prstGeom>
          <a:noFill/>
        </p:spPr>
        <p:txBody>
          <a:bodyPr wrap="none" rtlCol="0">
            <a:spAutoFit/>
          </a:bodyPr>
          <a:lstStyle/>
          <a:p>
            <a:r>
              <a:rPr lang="en-CA" dirty="0">
                <a:solidFill>
                  <a:srgbClr val="FF0000"/>
                </a:solidFill>
              </a:rPr>
              <a:t>Now you have two special triangles!</a:t>
            </a:r>
          </a:p>
        </p:txBody>
      </p:sp>
      <p:graphicFrame>
        <p:nvGraphicFramePr>
          <p:cNvPr id="33" name="Object 32"/>
          <p:cNvGraphicFramePr>
            <a:graphicFrameLocks noChangeAspect="1"/>
          </p:cNvGraphicFramePr>
          <p:nvPr>
            <p:extLst>
              <p:ext uri="{D42A27DB-BD31-4B8C-83A1-F6EECF244321}">
                <p14:modId xmlns:p14="http://schemas.microsoft.com/office/powerpoint/2010/main" val="2854297156"/>
              </p:ext>
            </p:extLst>
          </p:nvPr>
        </p:nvGraphicFramePr>
        <p:xfrm>
          <a:off x="1259632" y="5517232"/>
          <a:ext cx="516381" cy="453579"/>
        </p:xfrm>
        <a:graphic>
          <a:graphicData uri="http://schemas.openxmlformats.org/presentationml/2006/ole">
            <mc:AlternateContent xmlns:mc="http://schemas.openxmlformats.org/markup-compatibility/2006">
              <mc:Choice xmlns:v="urn:schemas-microsoft-com:vml" Requires="v">
                <p:oleObj spid="_x0000_s9227" name="Equation" r:id="rId22" imgW="177480" imgH="164880" progId="Equation.DSMT4">
                  <p:embed/>
                </p:oleObj>
              </mc:Choice>
              <mc:Fallback>
                <p:oleObj name="Equation" r:id="rId22" imgW="177480" imgH="164880" progId="Equation.DSMT4">
                  <p:embed/>
                  <p:pic>
                    <p:nvPicPr>
                      <p:cNvPr id="33" name="Object 3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259632" y="5517232"/>
                        <a:ext cx="516381" cy="4535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248433139"/>
              </p:ext>
            </p:extLst>
          </p:nvPr>
        </p:nvGraphicFramePr>
        <p:xfrm>
          <a:off x="2063452" y="3520430"/>
          <a:ext cx="1068388" cy="628650"/>
        </p:xfrm>
        <a:graphic>
          <a:graphicData uri="http://schemas.openxmlformats.org/presentationml/2006/ole">
            <mc:AlternateContent xmlns:mc="http://schemas.openxmlformats.org/markup-compatibility/2006">
              <mc:Choice xmlns:v="urn:schemas-microsoft-com:vml" Requires="v">
                <p:oleObj spid="_x0000_s9228" name="Equation" r:id="rId24" imgW="368280" imgH="228600" progId="Equation.DSMT4">
                  <p:embed/>
                </p:oleObj>
              </mc:Choice>
              <mc:Fallback>
                <p:oleObj name="Equation" r:id="rId24" imgW="368280" imgH="228600" progId="Equation.DSMT4">
                  <p:embed/>
                  <p:pic>
                    <p:nvPicPr>
                      <p:cNvPr id="34" name="Object 3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063452" y="3520430"/>
                        <a:ext cx="1068388"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4239587751"/>
              </p:ext>
            </p:extLst>
          </p:nvPr>
        </p:nvGraphicFramePr>
        <p:xfrm>
          <a:off x="3503612" y="5464646"/>
          <a:ext cx="1068388" cy="628650"/>
        </p:xfrm>
        <a:graphic>
          <a:graphicData uri="http://schemas.openxmlformats.org/presentationml/2006/ole">
            <mc:AlternateContent xmlns:mc="http://schemas.openxmlformats.org/markup-compatibility/2006">
              <mc:Choice xmlns:v="urn:schemas-microsoft-com:vml" Requires="v">
                <p:oleObj spid="_x0000_s9229" name="Equation" r:id="rId26" imgW="368280" imgH="228600" progId="Equation.DSMT4">
                  <p:embed/>
                </p:oleObj>
              </mc:Choice>
              <mc:Fallback>
                <p:oleObj name="Equation" r:id="rId26" imgW="368280" imgH="228600" progId="Equation.DSMT4">
                  <p:embed/>
                  <p:pic>
                    <p:nvPicPr>
                      <p:cNvPr id="35" name="Object 3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503612" y="5464646"/>
                        <a:ext cx="1068388"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TextBox 35"/>
          <p:cNvSpPr txBox="1"/>
          <p:nvPr/>
        </p:nvSpPr>
        <p:spPr>
          <a:xfrm>
            <a:off x="4002541" y="1331476"/>
            <a:ext cx="4241867" cy="369332"/>
          </a:xfrm>
          <a:prstGeom prst="rect">
            <a:avLst/>
          </a:prstGeom>
          <a:noFill/>
        </p:spPr>
        <p:txBody>
          <a:bodyPr wrap="none" rtlCol="0">
            <a:spAutoFit/>
          </a:bodyPr>
          <a:lstStyle/>
          <a:p>
            <a:r>
              <a:rPr lang="en-CA" dirty="0">
                <a:solidFill>
                  <a:srgbClr val="FF0000"/>
                </a:solidFill>
              </a:rPr>
              <a:t>The area of the entire triangle will be:</a:t>
            </a:r>
          </a:p>
        </p:txBody>
      </p:sp>
      <p:graphicFrame>
        <p:nvGraphicFramePr>
          <p:cNvPr id="37" name="Object 36"/>
          <p:cNvGraphicFramePr>
            <a:graphicFrameLocks noChangeAspect="1"/>
          </p:cNvGraphicFramePr>
          <p:nvPr>
            <p:extLst>
              <p:ext uri="{D42A27DB-BD31-4B8C-83A1-F6EECF244321}">
                <p14:modId xmlns:p14="http://schemas.microsoft.com/office/powerpoint/2010/main" val="4145986375"/>
              </p:ext>
            </p:extLst>
          </p:nvPr>
        </p:nvGraphicFramePr>
        <p:xfrm>
          <a:off x="5290341" y="1765424"/>
          <a:ext cx="2450011" cy="943496"/>
        </p:xfrm>
        <a:graphic>
          <a:graphicData uri="http://schemas.openxmlformats.org/presentationml/2006/ole">
            <mc:AlternateContent xmlns:mc="http://schemas.openxmlformats.org/markup-compatibility/2006">
              <mc:Choice xmlns:v="urn:schemas-microsoft-com:vml" Requires="v">
                <p:oleObj spid="_x0000_s9230" name="Equation" r:id="rId28" imgW="1218960" imgH="495000" progId="Equation.DSMT4">
                  <p:embed/>
                </p:oleObj>
              </mc:Choice>
              <mc:Fallback>
                <p:oleObj name="Equation" r:id="rId28" imgW="1218960" imgH="495000" progId="Equation.DSMT4">
                  <p:embed/>
                  <p:pic>
                    <p:nvPicPr>
                      <p:cNvPr id="37" name="Object 3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290341" y="1765424"/>
                        <a:ext cx="2450011" cy="9434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3315353351"/>
              </p:ext>
            </p:extLst>
          </p:nvPr>
        </p:nvGraphicFramePr>
        <p:xfrm>
          <a:off x="5580112" y="2823716"/>
          <a:ext cx="1966913" cy="749300"/>
        </p:xfrm>
        <a:graphic>
          <a:graphicData uri="http://schemas.openxmlformats.org/presentationml/2006/ole">
            <mc:AlternateContent xmlns:mc="http://schemas.openxmlformats.org/markup-compatibility/2006">
              <mc:Choice xmlns:v="urn:schemas-microsoft-com:vml" Requires="v">
                <p:oleObj spid="_x0000_s9231" name="Equation" r:id="rId30" imgW="977760" imgH="393480" progId="Equation.DSMT4">
                  <p:embed/>
                </p:oleObj>
              </mc:Choice>
              <mc:Fallback>
                <p:oleObj name="Equation" r:id="rId30" imgW="977760" imgH="393480" progId="Equation.DSMT4">
                  <p:embed/>
                  <p:pic>
                    <p:nvPicPr>
                      <p:cNvPr id="38" name="Object 37"/>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580112" y="2823716"/>
                        <a:ext cx="1966913"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4179267131"/>
              </p:ext>
            </p:extLst>
          </p:nvPr>
        </p:nvGraphicFramePr>
        <p:xfrm>
          <a:off x="5652120" y="3712071"/>
          <a:ext cx="1431925" cy="581025"/>
        </p:xfrm>
        <a:graphic>
          <a:graphicData uri="http://schemas.openxmlformats.org/presentationml/2006/ole">
            <mc:AlternateContent xmlns:mc="http://schemas.openxmlformats.org/markup-compatibility/2006">
              <mc:Choice xmlns:v="urn:schemas-microsoft-com:vml" Requires="v">
                <p:oleObj spid="_x0000_s9232" name="Equation" r:id="rId32" imgW="711000" imgH="304560" progId="Equation.DSMT4">
                  <p:embed/>
                </p:oleObj>
              </mc:Choice>
              <mc:Fallback>
                <p:oleObj name="Equation" r:id="rId32" imgW="711000" imgH="304560" progId="Equation.DSMT4">
                  <p:embed/>
                  <p:pic>
                    <p:nvPicPr>
                      <p:cNvPr id="39" name="Object 38"/>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5652120" y="3712071"/>
                        <a:ext cx="1431925" cy="581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39"/>
          <p:cNvGraphicFramePr>
            <a:graphicFrameLocks noChangeAspect="1"/>
          </p:cNvGraphicFramePr>
          <p:nvPr>
            <p:extLst>
              <p:ext uri="{D42A27DB-BD31-4B8C-83A1-F6EECF244321}">
                <p14:modId xmlns:p14="http://schemas.microsoft.com/office/powerpoint/2010/main" val="3921248260"/>
              </p:ext>
            </p:extLst>
          </p:nvPr>
        </p:nvGraphicFramePr>
        <p:xfrm>
          <a:off x="5940152" y="4509120"/>
          <a:ext cx="1999405" cy="576064"/>
        </p:xfrm>
        <a:graphic>
          <a:graphicData uri="http://schemas.openxmlformats.org/presentationml/2006/ole">
            <mc:AlternateContent xmlns:mc="http://schemas.openxmlformats.org/markup-compatibility/2006">
              <mc:Choice xmlns:v="urn:schemas-microsoft-com:vml" Requires="v">
                <p:oleObj spid="_x0000_s9233" name="Equation" r:id="rId34" imgW="749160" imgH="228600" progId="Equation.DSMT4">
                  <p:embed/>
                </p:oleObj>
              </mc:Choice>
              <mc:Fallback>
                <p:oleObj name="Equation" r:id="rId34" imgW="749160" imgH="228600" progId="Equation.DSMT4">
                  <p:embed/>
                  <p:pic>
                    <p:nvPicPr>
                      <p:cNvPr id="40" name="Object 39"/>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940152" y="4509120"/>
                        <a:ext cx="1999405" cy="5760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5553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par>
                                <p:cTn id="28" presetID="10" presetClass="exit" presetSubtype="0" fill="hold" nodeType="withEffect">
                                  <p:stCondLst>
                                    <p:cond delay="0"/>
                                  </p:stCondLst>
                                  <p:childTnLst>
                                    <p:animEffect transition="out" filter="fade">
                                      <p:cBhvr>
                                        <p:cTn id="29" dur="500"/>
                                        <p:tgtEl>
                                          <p:spTgt spid="15"/>
                                        </p:tgtEl>
                                      </p:cBhvr>
                                    </p:animEffect>
                                    <p:set>
                                      <p:cBhvr>
                                        <p:cTn id="30" dur="1" fill="hold">
                                          <p:stCondLst>
                                            <p:cond delay="499"/>
                                          </p:stCondLst>
                                        </p:cTn>
                                        <p:tgtEl>
                                          <p:spTgt spid="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animEffect transition="in" filter="fade">
                                      <p:cBhvr>
                                        <p:cTn id="35" dur="500"/>
                                        <p:tgtEl>
                                          <p:spTgt spid="3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500"/>
                                        <p:tgtEl>
                                          <p:spTgt spid="3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500"/>
                                        <p:tgtEl>
                                          <p:spTgt spid="37"/>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9"/>
                                        </p:tgtEl>
                                        <p:attrNameLst>
                                          <p:attrName>style.visibility</p:attrName>
                                        </p:attrNameLst>
                                      </p:cBhvr>
                                      <p:to>
                                        <p:strVal val="visible"/>
                                      </p:to>
                                    </p:set>
                                    <p:animEffect transition="in" filter="fade">
                                      <p:cBhvr>
                                        <p:cTn id="55" dur="500"/>
                                        <p:tgtEl>
                                          <p:spTgt spid="3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fade">
                                      <p:cBhvr>
                                        <p:cTn id="6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654050"/>
          </a:xfrm>
        </p:spPr>
        <p:txBody>
          <a:bodyPr/>
          <a:lstStyle/>
          <a:p>
            <a:pPr>
              <a:defRPr/>
            </a:pPr>
            <a:r>
              <a:rPr lang="en-CA" dirty="0" err="1"/>
              <a:t>i</a:t>
            </a:r>
            <a:r>
              <a:rPr lang="en-CA" dirty="0"/>
              <a:t>) What are Special Triangles?</a:t>
            </a:r>
          </a:p>
        </p:txBody>
      </p:sp>
      <p:sp>
        <p:nvSpPr>
          <p:cNvPr id="3" name="Content Placeholder 2"/>
          <p:cNvSpPr>
            <a:spLocks noGrp="1"/>
          </p:cNvSpPr>
          <p:nvPr>
            <p:ph sz="quarter" idx="1"/>
          </p:nvPr>
        </p:nvSpPr>
        <p:spPr>
          <a:xfrm>
            <a:off x="457200" y="1000125"/>
            <a:ext cx="8043863" cy="1214438"/>
          </a:xfrm>
        </p:spPr>
        <p:txBody>
          <a:bodyPr>
            <a:normAutofit lnSpcReduction="10000"/>
          </a:bodyPr>
          <a:lstStyle/>
          <a:p>
            <a:r>
              <a:rPr lang="en-CA"/>
              <a:t>There are two types of special triangles: </a:t>
            </a:r>
          </a:p>
          <a:p>
            <a:pPr lvl="1"/>
            <a:r>
              <a:rPr lang="en-CA"/>
              <a:t>30°, 60°, 90° triangle (Equilateral Triangle) and </a:t>
            </a:r>
          </a:p>
          <a:p>
            <a:pPr lvl="1"/>
            <a:r>
              <a:rPr lang="en-CA"/>
              <a:t>45°, 45°, 90° triangle (Isosceles-Right Triangle)</a:t>
            </a:r>
          </a:p>
          <a:p>
            <a:pPr lvl="1"/>
            <a:endParaRPr lang="en-CA"/>
          </a:p>
          <a:p>
            <a:pPr lvl="1"/>
            <a:endParaRPr lang="en-CA"/>
          </a:p>
        </p:txBody>
      </p:sp>
      <p:sp>
        <p:nvSpPr>
          <p:cNvPr id="4" name="Isosceles Triangle 3"/>
          <p:cNvSpPr/>
          <p:nvPr/>
        </p:nvSpPr>
        <p:spPr>
          <a:xfrm>
            <a:off x="1704975" y="2428875"/>
            <a:ext cx="1003300" cy="1571625"/>
          </a:xfrm>
          <a:prstGeom prst="triangle">
            <a:avLst>
              <a:gd name="adj" fmla="val 0"/>
            </a:avLst>
          </a:prstGeom>
          <a:solidFill>
            <a:srgbClr val="00B0F0">
              <a:alpha val="49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sp>
        <p:nvSpPr>
          <p:cNvPr id="5" name="TextBox 4"/>
          <p:cNvSpPr txBox="1">
            <a:spLocks noChangeArrowheads="1"/>
          </p:cNvSpPr>
          <p:nvPr/>
        </p:nvSpPr>
        <p:spPr bwMode="auto">
          <a:xfrm>
            <a:off x="650875" y="5164138"/>
            <a:ext cx="1403350" cy="369887"/>
          </a:xfrm>
          <a:prstGeom prst="rect">
            <a:avLst/>
          </a:prstGeom>
          <a:noFill/>
          <a:ln w="9525">
            <a:noFill/>
            <a:miter lim="800000"/>
            <a:headEnd/>
            <a:tailEnd/>
          </a:ln>
        </p:spPr>
        <p:txBody>
          <a:bodyPr wrap="none">
            <a:spAutoFit/>
          </a:bodyPr>
          <a:lstStyle/>
          <a:p>
            <a:r>
              <a:rPr lang="en-CA">
                <a:solidFill>
                  <a:srgbClr val="FF0000"/>
                </a:solidFill>
              </a:rPr>
              <a:t>Cut it in half</a:t>
            </a:r>
          </a:p>
        </p:txBody>
      </p:sp>
      <p:sp>
        <p:nvSpPr>
          <p:cNvPr id="8" name="Isosceles Triangle 7"/>
          <p:cNvSpPr/>
          <p:nvPr/>
        </p:nvSpPr>
        <p:spPr>
          <a:xfrm>
            <a:off x="709613" y="2430463"/>
            <a:ext cx="995362" cy="1571625"/>
          </a:xfrm>
          <a:prstGeom prst="triangle">
            <a:avLst>
              <a:gd name="adj" fmla="val 100000"/>
            </a:avLst>
          </a:prstGeom>
          <a:solidFill>
            <a:srgbClr val="00B0F0">
              <a:alpha val="49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cxnSp>
        <p:nvCxnSpPr>
          <p:cNvPr id="7" name="Straight Connector 6"/>
          <p:cNvCxnSpPr/>
          <p:nvPr/>
        </p:nvCxnSpPr>
        <p:spPr>
          <a:xfrm rot="5400000" flipH="1">
            <a:off x="911225" y="3214688"/>
            <a:ext cx="1573213" cy="158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657225" y="4403725"/>
            <a:ext cx="2159000" cy="369888"/>
          </a:xfrm>
          <a:prstGeom prst="rect">
            <a:avLst/>
          </a:prstGeom>
          <a:noFill/>
          <a:ln w="9525">
            <a:noFill/>
            <a:miter lim="800000"/>
            <a:headEnd/>
            <a:tailEnd/>
          </a:ln>
        </p:spPr>
        <p:txBody>
          <a:bodyPr wrap="none">
            <a:spAutoFit/>
          </a:bodyPr>
          <a:lstStyle/>
          <a:p>
            <a:r>
              <a:rPr lang="en-CA">
                <a:solidFill>
                  <a:srgbClr val="FF0000"/>
                </a:solidFill>
              </a:rPr>
              <a:t>Equilateral Triangle</a:t>
            </a:r>
          </a:p>
        </p:txBody>
      </p:sp>
      <p:graphicFrame>
        <p:nvGraphicFramePr>
          <p:cNvPr id="10" name="Object 2"/>
          <p:cNvGraphicFramePr>
            <a:graphicFrameLocks noChangeAspect="1"/>
          </p:cNvGraphicFramePr>
          <p:nvPr/>
        </p:nvGraphicFramePr>
        <p:xfrm>
          <a:off x="835025" y="3748088"/>
          <a:ext cx="266700" cy="241300"/>
        </p:xfrm>
        <a:graphic>
          <a:graphicData uri="http://schemas.openxmlformats.org/presentationml/2006/ole">
            <mc:AlternateContent xmlns:mc="http://schemas.openxmlformats.org/markup-compatibility/2006">
              <mc:Choice xmlns:v="urn:schemas-microsoft-com:vml" Requires="v">
                <p:oleObj spid="_x0000_s1026" name="Equation" r:id="rId4" imgW="266400" imgH="241200" progId="Equation.DSMT4">
                  <p:embed/>
                </p:oleObj>
              </mc:Choice>
              <mc:Fallback>
                <p:oleObj name="Equation" r:id="rId4" imgW="266400" imgH="241200" progId="Equation.DSMT4">
                  <p:embed/>
                  <p:pic>
                    <p:nvPicPr>
                      <p:cNvPr id="1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5025" y="3748088"/>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
          <p:cNvGraphicFramePr>
            <a:graphicFrameLocks noChangeAspect="1"/>
          </p:cNvGraphicFramePr>
          <p:nvPr/>
        </p:nvGraphicFramePr>
        <p:xfrm>
          <a:off x="1471613" y="2660650"/>
          <a:ext cx="254000" cy="241300"/>
        </p:xfrm>
        <a:graphic>
          <a:graphicData uri="http://schemas.openxmlformats.org/presentationml/2006/ole">
            <mc:AlternateContent xmlns:mc="http://schemas.openxmlformats.org/markup-compatibility/2006">
              <mc:Choice xmlns:v="urn:schemas-microsoft-com:vml" Requires="v">
                <p:oleObj spid="_x0000_s1027" name="Equation" r:id="rId6" imgW="253800" imgH="241200" progId="Equation.DSMT4">
                  <p:embed/>
                </p:oleObj>
              </mc:Choice>
              <mc:Fallback>
                <p:oleObj name="Equation" r:id="rId6" imgW="253800" imgH="241200" progId="Equation.DSMT4">
                  <p:embed/>
                  <p:pic>
                    <p:nvPicPr>
                      <p:cNvPr id="11"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1613" y="2660650"/>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2"/>
          <p:cNvGraphicFramePr>
            <a:graphicFrameLocks noChangeAspect="1"/>
          </p:cNvGraphicFramePr>
          <p:nvPr/>
        </p:nvGraphicFramePr>
        <p:xfrm>
          <a:off x="1382713" y="3727450"/>
          <a:ext cx="254000" cy="241300"/>
        </p:xfrm>
        <a:graphic>
          <a:graphicData uri="http://schemas.openxmlformats.org/presentationml/2006/ole">
            <mc:AlternateContent xmlns:mc="http://schemas.openxmlformats.org/markup-compatibility/2006">
              <mc:Choice xmlns:v="urn:schemas-microsoft-com:vml" Requires="v">
                <p:oleObj spid="_x0000_s1028" name="Equation" r:id="rId8" imgW="253800" imgH="241200" progId="Equation.DSMT4">
                  <p:embed/>
                </p:oleObj>
              </mc:Choice>
              <mc:Fallback>
                <p:oleObj name="Equation" r:id="rId8" imgW="253800" imgH="241200" progId="Equation.DSMT4">
                  <p:embed/>
                  <p:pic>
                    <p:nvPicPr>
                      <p:cNvPr id="12"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82713" y="3727450"/>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 name="Group 15"/>
          <p:cNvGrpSpPr>
            <a:grpSpLocks/>
          </p:cNvGrpSpPr>
          <p:nvPr/>
        </p:nvGrpSpPr>
        <p:grpSpPr bwMode="auto">
          <a:xfrm>
            <a:off x="1590675" y="3879850"/>
            <a:ext cx="103188" cy="117475"/>
            <a:chOff x="4079020" y="2558464"/>
            <a:chExt cx="198783" cy="198783"/>
          </a:xfrm>
        </p:grpSpPr>
        <p:cxnSp>
          <p:nvCxnSpPr>
            <p:cNvPr id="14" name="Straight Connector 13"/>
            <p:cNvCxnSpPr/>
            <p:nvPr/>
          </p:nvCxnSpPr>
          <p:spPr>
            <a:xfrm rot="10800000">
              <a:off x="4079020" y="2561151"/>
              <a:ext cx="19878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984216" y="2656327"/>
              <a:ext cx="198783" cy="30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a:spLocks noChangeArrowheads="1"/>
          </p:cNvSpPr>
          <p:nvPr/>
        </p:nvSpPr>
        <p:spPr bwMode="auto">
          <a:xfrm>
            <a:off x="639763" y="4811713"/>
            <a:ext cx="3262312" cy="369887"/>
          </a:xfrm>
          <a:prstGeom prst="rect">
            <a:avLst/>
          </a:prstGeom>
          <a:noFill/>
          <a:ln w="9525">
            <a:noFill/>
            <a:miter lim="800000"/>
            <a:headEnd/>
            <a:tailEnd/>
          </a:ln>
        </p:spPr>
        <p:txBody>
          <a:bodyPr wrap="none">
            <a:spAutoFit/>
          </a:bodyPr>
          <a:lstStyle/>
          <a:p>
            <a:r>
              <a:rPr lang="en-CA">
                <a:solidFill>
                  <a:srgbClr val="FF0000"/>
                </a:solidFill>
              </a:rPr>
              <a:t>All sides and angles are equal</a:t>
            </a:r>
          </a:p>
        </p:txBody>
      </p:sp>
      <p:graphicFrame>
        <p:nvGraphicFramePr>
          <p:cNvPr id="18" name="Object 2"/>
          <p:cNvGraphicFramePr>
            <a:graphicFrameLocks noChangeAspect="1"/>
          </p:cNvGraphicFramePr>
          <p:nvPr/>
        </p:nvGraphicFramePr>
        <p:xfrm>
          <a:off x="903288" y="2876550"/>
          <a:ext cx="290512" cy="376238"/>
        </p:xfrm>
        <a:graphic>
          <a:graphicData uri="http://schemas.openxmlformats.org/presentationml/2006/ole">
            <mc:AlternateContent xmlns:mc="http://schemas.openxmlformats.org/markup-compatibility/2006">
              <mc:Choice xmlns:v="urn:schemas-microsoft-com:vml" Requires="v">
                <p:oleObj spid="_x0000_s1029" name="Equation" r:id="rId10" imgW="126720" imgH="164880" progId="Equation.DSMT4">
                  <p:embed/>
                </p:oleObj>
              </mc:Choice>
              <mc:Fallback>
                <p:oleObj name="Equation" r:id="rId10" imgW="126720" imgH="164880" progId="Equation.DSMT4">
                  <p:embed/>
                  <p:pic>
                    <p:nvPicPr>
                      <p:cNvPr id="18" name="Object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03288" y="2876550"/>
                        <a:ext cx="290512"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2"/>
          <p:cNvGraphicFramePr>
            <a:graphicFrameLocks noChangeAspect="1"/>
          </p:cNvGraphicFramePr>
          <p:nvPr/>
        </p:nvGraphicFramePr>
        <p:xfrm>
          <a:off x="2157413" y="2917825"/>
          <a:ext cx="290512" cy="377825"/>
        </p:xfrm>
        <a:graphic>
          <a:graphicData uri="http://schemas.openxmlformats.org/presentationml/2006/ole">
            <mc:AlternateContent xmlns:mc="http://schemas.openxmlformats.org/markup-compatibility/2006">
              <mc:Choice xmlns:v="urn:schemas-microsoft-com:vml" Requires="v">
                <p:oleObj spid="_x0000_s1030" name="Equation" r:id="rId12" imgW="126720" imgH="164880" progId="Equation.DSMT4">
                  <p:embed/>
                </p:oleObj>
              </mc:Choice>
              <mc:Fallback>
                <p:oleObj name="Equation" r:id="rId12" imgW="126720" imgH="164880" progId="Equation.DSMT4">
                  <p:embed/>
                  <p:pic>
                    <p:nvPicPr>
                      <p:cNvPr id="19"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57413" y="2917825"/>
                        <a:ext cx="290512"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2"/>
          <p:cNvGraphicFramePr>
            <a:graphicFrameLocks noChangeAspect="1"/>
          </p:cNvGraphicFramePr>
          <p:nvPr/>
        </p:nvGraphicFramePr>
        <p:xfrm>
          <a:off x="1539875" y="4013200"/>
          <a:ext cx="290513" cy="377825"/>
        </p:xfrm>
        <a:graphic>
          <a:graphicData uri="http://schemas.openxmlformats.org/presentationml/2006/ole">
            <mc:AlternateContent xmlns:mc="http://schemas.openxmlformats.org/markup-compatibility/2006">
              <mc:Choice xmlns:v="urn:schemas-microsoft-com:vml" Requires="v">
                <p:oleObj spid="_x0000_s1031" name="Equation" r:id="rId14" imgW="126720" imgH="164880" progId="Equation.DSMT4">
                  <p:embed/>
                </p:oleObj>
              </mc:Choice>
              <mc:Fallback>
                <p:oleObj name="Equation" r:id="rId14" imgW="126720" imgH="164880" progId="Equation.DSMT4">
                  <p:embed/>
                  <p:pic>
                    <p:nvPicPr>
                      <p:cNvPr id="20"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39875" y="4013200"/>
                        <a:ext cx="290513"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
          <p:cNvGraphicFramePr>
            <a:graphicFrameLocks noChangeAspect="1"/>
          </p:cNvGraphicFramePr>
          <p:nvPr/>
        </p:nvGraphicFramePr>
        <p:xfrm>
          <a:off x="2316163" y="3762375"/>
          <a:ext cx="266700" cy="241300"/>
        </p:xfrm>
        <a:graphic>
          <a:graphicData uri="http://schemas.openxmlformats.org/presentationml/2006/ole">
            <mc:AlternateContent xmlns:mc="http://schemas.openxmlformats.org/markup-compatibility/2006">
              <mc:Choice xmlns:v="urn:schemas-microsoft-com:vml" Requires="v">
                <p:oleObj spid="_x0000_s1032" name="Equation" r:id="rId15" imgW="266400" imgH="241200" progId="Equation.DSMT4">
                  <p:embed/>
                </p:oleObj>
              </mc:Choice>
              <mc:Fallback>
                <p:oleObj name="Equation" r:id="rId15" imgW="266400" imgH="241200" progId="Equation.DSMT4">
                  <p:embed/>
                  <p:pic>
                    <p:nvPicPr>
                      <p:cNvPr id="21" name="Object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16163" y="3762375"/>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
          <p:cNvGraphicFramePr>
            <a:graphicFrameLocks noChangeAspect="1"/>
          </p:cNvGraphicFramePr>
          <p:nvPr/>
        </p:nvGraphicFramePr>
        <p:xfrm>
          <a:off x="1570038" y="2578100"/>
          <a:ext cx="266700" cy="241300"/>
        </p:xfrm>
        <a:graphic>
          <a:graphicData uri="http://schemas.openxmlformats.org/presentationml/2006/ole">
            <mc:AlternateContent xmlns:mc="http://schemas.openxmlformats.org/markup-compatibility/2006">
              <mc:Choice xmlns:v="urn:schemas-microsoft-com:vml" Requires="v">
                <p:oleObj spid="_x0000_s1033" name="Equation" r:id="rId17" imgW="266400" imgH="241200" progId="Equation.DSMT4">
                  <p:embed/>
                </p:oleObj>
              </mc:Choice>
              <mc:Fallback>
                <p:oleObj name="Equation" r:id="rId17" imgW="266400" imgH="241200" progId="Equation.DSMT4">
                  <p:embed/>
                  <p:pic>
                    <p:nvPicPr>
                      <p:cNvPr id="22" name="Object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70038" y="2578100"/>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
          <p:cNvGraphicFramePr>
            <a:graphicFrameLocks noChangeAspect="1"/>
          </p:cNvGraphicFramePr>
          <p:nvPr/>
        </p:nvGraphicFramePr>
        <p:xfrm>
          <a:off x="1114425" y="3960813"/>
          <a:ext cx="231775" cy="377825"/>
        </p:xfrm>
        <a:graphic>
          <a:graphicData uri="http://schemas.openxmlformats.org/presentationml/2006/ole">
            <mc:AlternateContent xmlns:mc="http://schemas.openxmlformats.org/markup-compatibility/2006">
              <mc:Choice xmlns:v="urn:schemas-microsoft-com:vml" Requires="v">
                <p:oleObj spid="_x0000_s1034" name="Equation" r:id="rId18" imgW="101520" imgH="164880" progId="Equation.DSMT4">
                  <p:embed/>
                </p:oleObj>
              </mc:Choice>
              <mc:Fallback>
                <p:oleObj name="Equation" r:id="rId18" imgW="101520" imgH="164880" progId="Equation.DSMT4">
                  <p:embed/>
                  <p:pic>
                    <p:nvPicPr>
                      <p:cNvPr id="23" name="Object 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114425" y="3960813"/>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a:spLocks noChangeArrowheads="1"/>
          </p:cNvSpPr>
          <p:nvPr/>
        </p:nvSpPr>
        <p:spPr bwMode="auto">
          <a:xfrm>
            <a:off x="4937125" y="5491163"/>
            <a:ext cx="3246438" cy="646112"/>
          </a:xfrm>
          <a:prstGeom prst="rect">
            <a:avLst/>
          </a:prstGeom>
          <a:noFill/>
          <a:ln w="9525">
            <a:noFill/>
            <a:miter lim="800000"/>
            <a:headEnd/>
            <a:tailEnd/>
          </a:ln>
        </p:spPr>
        <p:txBody>
          <a:bodyPr wrap="none">
            <a:spAutoFit/>
          </a:bodyPr>
          <a:lstStyle/>
          <a:p>
            <a:r>
              <a:rPr lang="en-CA">
                <a:solidFill>
                  <a:srgbClr val="FF0000"/>
                </a:solidFill>
              </a:rPr>
              <a:t>Use Pythagorean Thm. to find</a:t>
            </a:r>
            <a:br>
              <a:rPr lang="en-CA">
                <a:solidFill>
                  <a:srgbClr val="FF0000"/>
                </a:solidFill>
              </a:rPr>
            </a:br>
            <a:r>
              <a:rPr lang="en-CA">
                <a:solidFill>
                  <a:srgbClr val="FF0000"/>
                </a:solidFill>
              </a:rPr>
              <a:t>the hypotenuse of the triangle</a:t>
            </a:r>
          </a:p>
        </p:txBody>
      </p:sp>
      <p:graphicFrame>
        <p:nvGraphicFramePr>
          <p:cNvPr id="25" name="Object 2"/>
          <p:cNvGraphicFramePr>
            <a:graphicFrameLocks noChangeAspect="1"/>
          </p:cNvGraphicFramePr>
          <p:nvPr/>
        </p:nvGraphicFramePr>
        <p:xfrm>
          <a:off x="1679575" y="3136900"/>
          <a:ext cx="465138" cy="461963"/>
        </p:xfrm>
        <a:graphic>
          <a:graphicData uri="http://schemas.openxmlformats.org/presentationml/2006/ole">
            <mc:AlternateContent xmlns:mc="http://schemas.openxmlformats.org/markup-compatibility/2006">
              <mc:Choice xmlns:v="urn:schemas-microsoft-com:vml" Requires="v">
                <p:oleObj spid="_x0000_s1035" name="Equation" r:id="rId20" imgW="241200" imgH="241200" progId="Equation.DSMT4">
                  <p:embed/>
                </p:oleObj>
              </mc:Choice>
              <mc:Fallback>
                <p:oleObj name="Equation" r:id="rId20" imgW="241200" imgH="241200" progId="Equation.DSMT4">
                  <p:embed/>
                  <p:pic>
                    <p:nvPicPr>
                      <p:cNvPr id="25" name="Object 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679575" y="3136900"/>
                        <a:ext cx="465138" cy="461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Isosceles Triangle 25"/>
          <p:cNvSpPr/>
          <p:nvPr/>
        </p:nvSpPr>
        <p:spPr>
          <a:xfrm>
            <a:off x="5081588" y="2616200"/>
            <a:ext cx="1441450" cy="1439863"/>
          </a:xfrm>
          <a:prstGeom prst="triangle">
            <a:avLst>
              <a:gd name="adj" fmla="val 100000"/>
            </a:avLst>
          </a:prstGeom>
          <a:solidFill>
            <a:srgbClr val="FF0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sp>
        <p:nvSpPr>
          <p:cNvPr id="27" name="TextBox 26"/>
          <p:cNvSpPr txBox="1">
            <a:spLocks noChangeArrowheads="1"/>
          </p:cNvSpPr>
          <p:nvPr/>
        </p:nvSpPr>
        <p:spPr bwMode="auto">
          <a:xfrm>
            <a:off x="4945063" y="4354513"/>
            <a:ext cx="2647950" cy="369887"/>
          </a:xfrm>
          <a:prstGeom prst="rect">
            <a:avLst/>
          </a:prstGeom>
          <a:noFill/>
          <a:ln w="9525">
            <a:noFill/>
            <a:miter lim="800000"/>
            <a:headEnd/>
            <a:tailEnd/>
          </a:ln>
        </p:spPr>
        <p:txBody>
          <a:bodyPr wrap="none">
            <a:spAutoFit/>
          </a:bodyPr>
          <a:lstStyle/>
          <a:p>
            <a:r>
              <a:rPr lang="en-CA">
                <a:solidFill>
                  <a:srgbClr val="FF0000"/>
                </a:solidFill>
              </a:rPr>
              <a:t>Isosceles-Right Triangle</a:t>
            </a:r>
          </a:p>
        </p:txBody>
      </p:sp>
      <p:sp>
        <p:nvSpPr>
          <p:cNvPr id="28" name="TextBox 27"/>
          <p:cNvSpPr txBox="1">
            <a:spLocks noChangeArrowheads="1"/>
          </p:cNvSpPr>
          <p:nvPr/>
        </p:nvSpPr>
        <p:spPr bwMode="auto">
          <a:xfrm>
            <a:off x="4949825" y="4803775"/>
            <a:ext cx="3762375" cy="647700"/>
          </a:xfrm>
          <a:prstGeom prst="rect">
            <a:avLst/>
          </a:prstGeom>
          <a:noFill/>
          <a:ln w="9525">
            <a:noFill/>
            <a:miter lim="800000"/>
            <a:headEnd/>
            <a:tailEnd/>
          </a:ln>
        </p:spPr>
        <p:txBody>
          <a:bodyPr wrap="none">
            <a:spAutoFit/>
          </a:bodyPr>
          <a:lstStyle/>
          <a:p>
            <a:r>
              <a:rPr lang="en-CA">
                <a:solidFill>
                  <a:srgbClr val="FF0000"/>
                </a:solidFill>
              </a:rPr>
              <a:t>Two sides are equal and one angle</a:t>
            </a:r>
          </a:p>
          <a:p>
            <a:r>
              <a:rPr lang="en-CA">
                <a:solidFill>
                  <a:srgbClr val="FF0000"/>
                </a:solidFill>
              </a:rPr>
              <a:t>Is equal to 90°</a:t>
            </a:r>
          </a:p>
        </p:txBody>
      </p:sp>
      <p:graphicFrame>
        <p:nvGraphicFramePr>
          <p:cNvPr id="29" name="Object 2"/>
          <p:cNvGraphicFramePr>
            <a:graphicFrameLocks noChangeAspect="1"/>
          </p:cNvGraphicFramePr>
          <p:nvPr/>
        </p:nvGraphicFramePr>
        <p:xfrm>
          <a:off x="6181725" y="3773488"/>
          <a:ext cx="254000" cy="241300"/>
        </p:xfrm>
        <a:graphic>
          <a:graphicData uri="http://schemas.openxmlformats.org/presentationml/2006/ole">
            <mc:AlternateContent xmlns:mc="http://schemas.openxmlformats.org/markup-compatibility/2006">
              <mc:Choice xmlns:v="urn:schemas-microsoft-com:vml" Requires="v">
                <p:oleObj spid="_x0000_s1036" name="Equation" r:id="rId22" imgW="253800" imgH="241200" progId="Equation.DSMT4">
                  <p:embed/>
                </p:oleObj>
              </mc:Choice>
              <mc:Fallback>
                <p:oleObj name="Equation" r:id="rId22" imgW="253800" imgH="241200" progId="Equation.DSMT4">
                  <p:embed/>
                  <p:pic>
                    <p:nvPicPr>
                      <p:cNvPr id="29" name="Object 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81725" y="3773488"/>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3" name="Group 29"/>
          <p:cNvGrpSpPr>
            <a:grpSpLocks/>
          </p:cNvGrpSpPr>
          <p:nvPr/>
        </p:nvGrpSpPr>
        <p:grpSpPr bwMode="auto">
          <a:xfrm>
            <a:off x="6389688" y="3925888"/>
            <a:ext cx="103187" cy="117475"/>
            <a:chOff x="4079020" y="2558464"/>
            <a:chExt cx="198783" cy="198783"/>
          </a:xfrm>
        </p:grpSpPr>
        <p:cxnSp>
          <p:nvCxnSpPr>
            <p:cNvPr id="31" name="Straight Connector 30"/>
            <p:cNvCxnSpPr/>
            <p:nvPr/>
          </p:nvCxnSpPr>
          <p:spPr>
            <a:xfrm rot="10800000">
              <a:off x="4079020" y="2561149"/>
              <a:ext cx="19878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3984214" y="2656327"/>
              <a:ext cx="198783" cy="305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33" name="Object 2"/>
          <p:cNvGraphicFramePr>
            <a:graphicFrameLocks noChangeAspect="1"/>
          </p:cNvGraphicFramePr>
          <p:nvPr/>
        </p:nvGraphicFramePr>
        <p:xfrm>
          <a:off x="5680075" y="4059238"/>
          <a:ext cx="231775" cy="377825"/>
        </p:xfrm>
        <a:graphic>
          <a:graphicData uri="http://schemas.openxmlformats.org/presentationml/2006/ole">
            <mc:AlternateContent xmlns:mc="http://schemas.openxmlformats.org/markup-compatibility/2006">
              <mc:Choice xmlns:v="urn:schemas-microsoft-com:vml" Requires="v">
                <p:oleObj spid="_x0000_s1037" name="Equation" r:id="rId24" imgW="101520" imgH="164880" progId="Equation.DSMT4">
                  <p:embed/>
                </p:oleObj>
              </mc:Choice>
              <mc:Fallback>
                <p:oleObj name="Equation" r:id="rId24" imgW="101520" imgH="164880" progId="Equation.DSMT4">
                  <p:embed/>
                  <p:pic>
                    <p:nvPicPr>
                      <p:cNvPr id="33" name="Object 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680075" y="4059238"/>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2"/>
          <p:cNvGraphicFramePr>
            <a:graphicFrameLocks noChangeAspect="1"/>
          </p:cNvGraphicFramePr>
          <p:nvPr/>
        </p:nvGraphicFramePr>
        <p:xfrm>
          <a:off x="6534150" y="3190875"/>
          <a:ext cx="231775" cy="377825"/>
        </p:xfrm>
        <a:graphic>
          <a:graphicData uri="http://schemas.openxmlformats.org/presentationml/2006/ole">
            <mc:AlternateContent xmlns:mc="http://schemas.openxmlformats.org/markup-compatibility/2006">
              <mc:Choice xmlns:v="urn:schemas-microsoft-com:vml" Requires="v">
                <p:oleObj spid="_x0000_s1038" name="Equation" r:id="rId26" imgW="101520" imgH="164880" progId="Equation.DSMT4">
                  <p:embed/>
                </p:oleObj>
              </mc:Choice>
              <mc:Fallback>
                <p:oleObj name="Equation" r:id="rId26" imgW="101520" imgH="164880" progId="Equation.DSMT4">
                  <p:embed/>
                  <p:pic>
                    <p:nvPicPr>
                      <p:cNvPr id="34" name="Object 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534150" y="3190875"/>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 name="TextBox 34"/>
          <p:cNvSpPr txBox="1">
            <a:spLocks noChangeArrowheads="1"/>
          </p:cNvSpPr>
          <p:nvPr/>
        </p:nvSpPr>
        <p:spPr bwMode="auto">
          <a:xfrm>
            <a:off x="795338" y="5695950"/>
            <a:ext cx="3244850" cy="646113"/>
          </a:xfrm>
          <a:prstGeom prst="rect">
            <a:avLst/>
          </a:prstGeom>
          <a:noFill/>
          <a:ln w="9525">
            <a:noFill/>
            <a:miter lim="800000"/>
            <a:headEnd/>
            <a:tailEnd/>
          </a:ln>
        </p:spPr>
        <p:txBody>
          <a:bodyPr wrap="none">
            <a:spAutoFit/>
          </a:bodyPr>
          <a:lstStyle/>
          <a:p>
            <a:r>
              <a:rPr lang="en-CA">
                <a:solidFill>
                  <a:srgbClr val="FF0000"/>
                </a:solidFill>
              </a:rPr>
              <a:t>Use Pythagorean Thm. to find</a:t>
            </a:r>
            <a:br>
              <a:rPr lang="en-CA">
                <a:solidFill>
                  <a:srgbClr val="FF0000"/>
                </a:solidFill>
              </a:rPr>
            </a:br>
            <a:r>
              <a:rPr lang="en-CA">
                <a:solidFill>
                  <a:srgbClr val="FF0000"/>
                </a:solidFill>
              </a:rPr>
              <a:t>the height of the triangle</a:t>
            </a:r>
          </a:p>
        </p:txBody>
      </p:sp>
      <p:graphicFrame>
        <p:nvGraphicFramePr>
          <p:cNvPr id="36" name="Object 2"/>
          <p:cNvGraphicFramePr>
            <a:graphicFrameLocks noChangeAspect="1"/>
          </p:cNvGraphicFramePr>
          <p:nvPr/>
        </p:nvGraphicFramePr>
        <p:xfrm>
          <a:off x="5230813" y="2943225"/>
          <a:ext cx="565150" cy="538163"/>
        </p:xfrm>
        <a:graphic>
          <a:graphicData uri="http://schemas.openxmlformats.org/presentationml/2006/ole">
            <mc:AlternateContent xmlns:mc="http://schemas.openxmlformats.org/markup-compatibility/2006">
              <mc:Choice xmlns:v="urn:schemas-microsoft-com:vml" Requires="v">
                <p:oleObj spid="_x0000_s1039" name="Equation" r:id="rId27" imgW="253800" imgH="241200" progId="Equation.DSMT4">
                  <p:embed/>
                </p:oleObj>
              </mc:Choice>
              <mc:Fallback>
                <p:oleObj name="Equation" r:id="rId27" imgW="253800" imgH="241200" progId="Equation.DSMT4">
                  <p:embed/>
                  <p:pic>
                    <p:nvPicPr>
                      <p:cNvPr id="36" name="Object 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230813" y="2943225"/>
                        <a:ext cx="565150" cy="538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TextBox 36"/>
          <p:cNvSpPr txBox="1">
            <a:spLocks noChangeArrowheads="1"/>
          </p:cNvSpPr>
          <p:nvPr/>
        </p:nvSpPr>
        <p:spPr bwMode="auto">
          <a:xfrm>
            <a:off x="4951413" y="6132513"/>
            <a:ext cx="2886075" cy="369887"/>
          </a:xfrm>
          <a:prstGeom prst="rect">
            <a:avLst/>
          </a:prstGeom>
          <a:noFill/>
          <a:ln w="9525">
            <a:noFill/>
            <a:miter lim="800000"/>
            <a:headEnd/>
            <a:tailEnd/>
          </a:ln>
        </p:spPr>
        <p:txBody>
          <a:bodyPr wrap="none">
            <a:spAutoFit/>
          </a:bodyPr>
          <a:lstStyle/>
          <a:p>
            <a:r>
              <a:rPr lang="en-CA">
                <a:solidFill>
                  <a:srgbClr val="FF0000"/>
                </a:solidFill>
              </a:rPr>
              <a:t>Isoceles </a:t>
            </a:r>
            <a:r>
              <a:rPr lang="en-CA">
                <a:solidFill>
                  <a:srgbClr val="FF0000"/>
                </a:solidFill>
                <a:sym typeface="Wingdings" pitchFamily="2" charset="2"/>
              </a:rPr>
              <a:t> 2 equal angles</a:t>
            </a:r>
            <a:endParaRPr lang="en-CA">
              <a:solidFill>
                <a:srgbClr val="FF0000"/>
              </a:solidFill>
            </a:endParaRPr>
          </a:p>
        </p:txBody>
      </p:sp>
      <p:graphicFrame>
        <p:nvGraphicFramePr>
          <p:cNvPr id="38" name="Object 2"/>
          <p:cNvGraphicFramePr>
            <a:graphicFrameLocks noChangeAspect="1"/>
          </p:cNvGraphicFramePr>
          <p:nvPr/>
        </p:nvGraphicFramePr>
        <p:xfrm>
          <a:off x="5219700" y="3825875"/>
          <a:ext cx="266700" cy="241300"/>
        </p:xfrm>
        <a:graphic>
          <a:graphicData uri="http://schemas.openxmlformats.org/presentationml/2006/ole">
            <mc:AlternateContent xmlns:mc="http://schemas.openxmlformats.org/markup-compatibility/2006">
              <mc:Choice xmlns:v="urn:schemas-microsoft-com:vml" Requires="v">
                <p:oleObj spid="_x0000_s1040" name="Equation" r:id="rId29" imgW="266400" imgH="241200" progId="Equation.DSMT4">
                  <p:embed/>
                </p:oleObj>
              </mc:Choice>
              <mc:Fallback>
                <p:oleObj name="Equation" r:id="rId29" imgW="266400" imgH="241200" progId="Equation.DSMT4">
                  <p:embed/>
                  <p:pic>
                    <p:nvPicPr>
                      <p:cNvPr id="38" name="Object 2"/>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219700" y="3825875"/>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2"/>
          <p:cNvGraphicFramePr>
            <a:graphicFrameLocks noChangeAspect="1"/>
          </p:cNvGraphicFramePr>
          <p:nvPr/>
        </p:nvGraphicFramePr>
        <p:xfrm>
          <a:off x="6286500" y="2776538"/>
          <a:ext cx="266700" cy="241300"/>
        </p:xfrm>
        <a:graphic>
          <a:graphicData uri="http://schemas.openxmlformats.org/presentationml/2006/ole">
            <mc:AlternateContent xmlns:mc="http://schemas.openxmlformats.org/markup-compatibility/2006">
              <mc:Choice xmlns:v="urn:schemas-microsoft-com:vml" Requires="v">
                <p:oleObj spid="_x0000_s1041" name="Equation" r:id="rId31" imgW="266400" imgH="241200" progId="Equation.DSMT4">
                  <p:embed/>
                </p:oleObj>
              </mc:Choice>
              <mc:Fallback>
                <p:oleObj name="Equation" r:id="rId31" imgW="266400" imgH="241200" progId="Equation.DSMT4">
                  <p:embed/>
                  <p:pic>
                    <p:nvPicPr>
                      <p:cNvPr id="39" name="Object 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286500" y="2776538"/>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8"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33"/>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20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blinds(horizontal)">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blinds(horizontal)">
                                      <p:cBhvr>
                                        <p:cTn id="40" dur="500"/>
                                        <p:tgtEl>
                                          <p:spTgt spid="20"/>
                                        </p:tgtEl>
                                      </p:cBhvr>
                                    </p:animEffect>
                                  </p:childTnLst>
                                </p:cTn>
                              </p:par>
                              <p:par>
                                <p:cTn id="41" presetID="3" presetClass="entr" presetSubtype="1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blinds(horizontal)">
                                      <p:cBhvr>
                                        <p:cTn id="43" dur="500"/>
                                        <p:tgtEl>
                                          <p:spTgt spid="18"/>
                                        </p:tgtEl>
                                      </p:cBhvr>
                                    </p:animEffect>
                                  </p:childTnLst>
                                </p:cTn>
                              </p:par>
                              <p:par>
                                <p:cTn id="44" presetID="3" presetClass="entr" presetSubtype="10" fill="hold"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linds(horizontal)">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blinds(horizontal)">
                                      <p:cBhvr>
                                        <p:cTn id="51" dur="500"/>
                                        <p:tgtEl>
                                          <p:spTgt spid="10"/>
                                        </p:tgtEl>
                                      </p:cBhvr>
                                    </p:animEffect>
                                  </p:childTnLst>
                                </p:cTn>
                              </p:par>
                              <p:par>
                                <p:cTn id="52" presetID="3" presetClass="entr" presetSubtype="10" fill="hold" nodeType="with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blinds(horizontal)">
                                      <p:cBhvr>
                                        <p:cTn id="54" dur="500"/>
                                        <p:tgtEl>
                                          <p:spTgt spid="21"/>
                                        </p:tgtEl>
                                      </p:cBhvr>
                                    </p:animEffect>
                                  </p:childTnLst>
                                </p:cTn>
                              </p:par>
                              <p:par>
                                <p:cTn id="55" presetID="3" presetClass="entr" presetSubtype="10" fill="hold"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blinds(horizontal)">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blinds(horizontal)">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up)">
                                      <p:cBhvr>
                                        <p:cTn id="67" dur="2000"/>
                                        <p:tgtEl>
                                          <p:spTgt spid="7"/>
                                        </p:tgtEl>
                                      </p:cBhvr>
                                    </p:animEffect>
                                  </p:childTnLst>
                                </p:cTn>
                              </p:par>
                            </p:childTnLst>
                          </p:cTn>
                        </p:par>
                        <p:par>
                          <p:cTn id="68" fill="hold">
                            <p:stCondLst>
                              <p:cond delay="2000"/>
                            </p:stCondLst>
                            <p:childTnLst>
                              <p:par>
                                <p:cTn id="69" presetID="10" presetClass="entr" presetSubtype="0" fill="hold" nodeType="after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fade">
                                      <p:cBhvr>
                                        <p:cTn id="71" dur="2000"/>
                                        <p:tgtEl>
                                          <p:spTgt spid="6"/>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1" nodeType="clickEffect">
                                  <p:stCondLst>
                                    <p:cond delay="0"/>
                                  </p:stCondLst>
                                  <p:childTnLst>
                                    <p:animEffect transition="out" filter="fade">
                                      <p:cBhvr>
                                        <p:cTn id="75" dur="2000"/>
                                        <p:tgtEl>
                                          <p:spTgt spid="4"/>
                                        </p:tgtEl>
                                      </p:cBhvr>
                                    </p:animEffect>
                                    <p:set>
                                      <p:cBhvr>
                                        <p:cTn id="76" dur="1" fill="hold">
                                          <p:stCondLst>
                                            <p:cond delay="1999"/>
                                          </p:stCondLst>
                                        </p:cTn>
                                        <p:tgtEl>
                                          <p:spTgt spid="4"/>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2000"/>
                                        <p:tgtEl>
                                          <p:spTgt spid="19"/>
                                        </p:tgtEl>
                                      </p:cBhvr>
                                    </p:animEffect>
                                    <p:set>
                                      <p:cBhvr>
                                        <p:cTn id="79" dur="1" fill="hold">
                                          <p:stCondLst>
                                            <p:cond delay="1999"/>
                                          </p:stCondLst>
                                        </p:cTn>
                                        <p:tgtEl>
                                          <p:spTgt spid="19"/>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2000"/>
                                        <p:tgtEl>
                                          <p:spTgt spid="21"/>
                                        </p:tgtEl>
                                      </p:cBhvr>
                                    </p:animEffect>
                                    <p:set>
                                      <p:cBhvr>
                                        <p:cTn id="82" dur="1" fill="hold">
                                          <p:stCondLst>
                                            <p:cond delay="1999"/>
                                          </p:stCondLst>
                                        </p:cTn>
                                        <p:tgtEl>
                                          <p:spTgt spid="21"/>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2000"/>
                                        <p:tgtEl>
                                          <p:spTgt spid="22"/>
                                        </p:tgtEl>
                                      </p:cBhvr>
                                    </p:animEffect>
                                    <p:set>
                                      <p:cBhvr>
                                        <p:cTn id="85" dur="1" fill="hold">
                                          <p:stCondLst>
                                            <p:cond delay="1999"/>
                                          </p:stCondLst>
                                        </p:cTn>
                                        <p:tgtEl>
                                          <p:spTgt spid="22"/>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2000"/>
                                        <p:tgtEl>
                                          <p:spTgt spid="20"/>
                                        </p:tgtEl>
                                      </p:cBhvr>
                                    </p:animEffect>
                                    <p:set>
                                      <p:cBhvr>
                                        <p:cTn id="88" dur="1" fill="hold">
                                          <p:stCondLst>
                                            <p:cond delay="1999"/>
                                          </p:stCondLst>
                                        </p:cTn>
                                        <p:tgtEl>
                                          <p:spTgt spid="20"/>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fade">
                                      <p:cBhvr>
                                        <p:cTn id="93" dur="2000"/>
                                        <p:tgtEl>
                                          <p:spTgt spid="11"/>
                                        </p:tgtEl>
                                      </p:cBhvr>
                                    </p:animEffect>
                                  </p:childTnLst>
                                </p:cTn>
                              </p:par>
                              <p:par>
                                <p:cTn id="94" presetID="10" presetClass="entr" presetSubtype="0" fill="hold" nodeType="withEffect">
                                  <p:stCondLst>
                                    <p:cond delay="0"/>
                                  </p:stCondLst>
                                  <p:childTnLst>
                                    <p:set>
                                      <p:cBhvr>
                                        <p:cTn id="95" dur="1" fill="hold">
                                          <p:stCondLst>
                                            <p:cond delay="0"/>
                                          </p:stCondLst>
                                        </p:cTn>
                                        <p:tgtEl>
                                          <p:spTgt spid="12"/>
                                        </p:tgtEl>
                                        <p:attrNameLst>
                                          <p:attrName>style.visibility</p:attrName>
                                        </p:attrNameLst>
                                      </p:cBhvr>
                                      <p:to>
                                        <p:strVal val="visible"/>
                                      </p:to>
                                    </p:set>
                                    <p:animEffect transition="in" filter="fade">
                                      <p:cBhvr>
                                        <p:cTn id="96" dur="2000"/>
                                        <p:tgtEl>
                                          <p:spTgt spid="12"/>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nodeType="clickEffect">
                                  <p:stCondLst>
                                    <p:cond delay="0"/>
                                  </p:stCondLst>
                                  <p:childTnLst>
                                    <p:set>
                                      <p:cBhvr>
                                        <p:cTn id="100" dur="1" fill="hold">
                                          <p:stCondLst>
                                            <p:cond delay="0"/>
                                          </p:stCondLst>
                                        </p:cTn>
                                        <p:tgtEl>
                                          <p:spTgt spid="23"/>
                                        </p:tgtEl>
                                        <p:attrNameLst>
                                          <p:attrName>style.visibility</p:attrName>
                                        </p:attrNameLst>
                                      </p:cBhvr>
                                      <p:to>
                                        <p:strVal val="visible"/>
                                      </p:to>
                                    </p:set>
                                    <p:animEffect transition="in" filter="blinds(horizontal)">
                                      <p:cBhvr>
                                        <p:cTn id="101" dur="500"/>
                                        <p:tgtEl>
                                          <p:spTgt spid="23"/>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35"/>
                                        </p:tgtEl>
                                        <p:attrNameLst>
                                          <p:attrName>style.visibility</p:attrName>
                                        </p:attrNameLst>
                                      </p:cBhvr>
                                      <p:to>
                                        <p:strVal val="visible"/>
                                      </p:to>
                                    </p:set>
                                    <p:animEffect transition="in" filter="blinds(horizontal)">
                                      <p:cBhvr>
                                        <p:cTn id="106" dur="500"/>
                                        <p:tgtEl>
                                          <p:spTgt spid="35"/>
                                        </p:tgtEl>
                                      </p:cBhvr>
                                    </p:animEffect>
                                  </p:childTnLst>
                                </p:cTn>
                              </p:par>
                              <p:par>
                                <p:cTn id="107" presetID="3" presetClass="entr" presetSubtype="10" fill="hold" nodeType="with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blinds(horizontal)">
                                      <p:cBhvr>
                                        <p:cTn id="109" dur="500"/>
                                        <p:tgtEl>
                                          <p:spTgt spid="25"/>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grpId="0" nodeType="clickEffect">
                                  <p:stCondLst>
                                    <p:cond delay="0"/>
                                  </p:stCondLst>
                                  <p:childTnLst>
                                    <p:set>
                                      <p:cBhvr>
                                        <p:cTn id="113" dur="1" fill="hold">
                                          <p:stCondLst>
                                            <p:cond delay="0"/>
                                          </p:stCondLst>
                                        </p:cTn>
                                        <p:tgtEl>
                                          <p:spTgt spid="27"/>
                                        </p:tgtEl>
                                        <p:attrNameLst>
                                          <p:attrName>style.visibility</p:attrName>
                                        </p:attrNameLst>
                                      </p:cBhvr>
                                      <p:to>
                                        <p:strVal val="visible"/>
                                      </p:to>
                                    </p:set>
                                    <p:animEffect transition="in" filter="blinds(horizontal)">
                                      <p:cBhvr>
                                        <p:cTn id="114" dur="500"/>
                                        <p:tgtEl>
                                          <p:spTgt spid="27"/>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26"/>
                                        </p:tgtEl>
                                        <p:attrNameLst>
                                          <p:attrName>style.visibility</p:attrName>
                                        </p:attrNameLst>
                                      </p:cBhvr>
                                      <p:to>
                                        <p:strVal val="visible"/>
                                      </p:to>
                                    </p:set>
                                    <p:animEffect transition="in" filter="fade">
                                      <p:cBhvr>
                                        <p:cTn id="117" dur="2000"/>
                                        <p:tgtEl>
                                          <p:spTgt spid="26"/>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28"/>
                                        </p:tgtEl>
                                        <p:attrNameLst>
                                          <p:attrName>style.visibility</p:attrName>
                                        </p:attrNameLst>
                                      </p:cBhvr>
                                      <p:to>
                                        <p:strVal val="visible"/>
                                      </p:to>
                                    </p:set>
                                    <p:animEffect transition="in" filter="blinds(horizontal)">
                                      <p:cBhvr>
                                        <p:cTn id="122" dur="500"/>
                                        <p:tgtEl>
                                          <p:spTgt spid="28"/>
                                        </p:tgtEl>
                                      </p:cBhvr>
                                    </p:animEffect>
                                  </p:childTnLst>
                                </p:cTn>
                              </p:par>
                            </p:childTnLst>
                          </p:cTn>
                        </p:par>
                        <p:par>
                          <p:cTn id="123" fill="hold">
                            <p:stCondLst>
                              <p:cond delay="500"/>
                            </p:stCondLst>
                            <p:childTnLst>
                              <p:par>
                                <p:cTn id="124" presetID="10" presetClass="entr" presetSubtype="0" fill="hold" nodeType="afterEffect">
                                  <p:stCondLst>
                                    <p:cond delay="0"/>
                                  </p:stCondLst>
                                  <p:childTnLst>
                                    <p:set>
                                      <p:cBhvr>
                                        <p:cTn id="125" dur="1" fill="hold">
                                          <p:stCondLst>
                                            <p:cond delay="0"/>
                                          </p:stCondLst>
                                        </p:cTn>
                                        <p:tgtEl>
                                          <p:spTgt spid="13"/>
                                        </p:tgtEl>
                                        <p:attrNameLst>
                                          <p:attrName>style.visibility</p:attrName>
                                        </p:attrNameLst>
                                      </p:cBhvr>
                                      <p:to>
                                        <p:strVal val="visible"/>
                                      </p:to>
                                    </p:set>
                                    <p:animEffect transition="in" filter="fade">
                                      <p:cBhvr>
                                        <p:cTn id="126" dur="2000"/>
                                        <p:tgtEl>
                                          <p:spTgt spid="13"/>
                                        </p:tgtEl>
                                      </p:cBhvr>
                                    </p:animEffect>
                                  </p:childTnLst>
                                </p:cTn>
                              </p:par>
                              <p:par>
                                <p:cTn id="127" presetID="10" presetClass="entr" presetSubtype="0" fill="hold" nodeType="withEffect">
                                  <p:stCondLst>
                                    <p:cond delay="0"/>
                                  </p:stCondLst>
                                  <p:childTnLst>
                                    <p:set>
                                      <p:cBhvr>
                                        <p:cTn id="128" dur="1" fill="hold">
                                          <p:stCondLst>
                                            <p:cond delay="0"/>
                                          </p:stCondLst>
                                        </p:cTn>
                                        <p:tgtEl>
                                          <p:spTgt spid="29"/>
                                        </p:tgtEl>
                                        <p:attrNameLst>
                                          <p:attrName>style.visibility</p:attrName>
                                        </p:attrNameLst>
                                      </p:cBhvr>
                                      <p:to>
                                        <p:strVal val="visible"/>
                                      </p:to>
                                    </p:set>
                                    <p:animEffect transition="in" filter="fade">
                                      <p:cBhvr>
                                        <p:cTn id="129" dur="2000"/>
                                        <p:tgtEl>
                                          <p:spTgt spid="29"/>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nodeType="clickEffect">
                                  <p:stCondLst>
                                    <p:cond delay="0"/>
                                  </p:stCondLst>
                                  <p:childTnLst>
                                    <p:set>
                                      <p:cBhvr>
                                        <p:cTn id="133" dur="1" fill="hold">
                                          <p:stCondLst>
                                            <p:cond delay="0"/>
                                          </p:stCondLst>
                                        </p:cTn>
                                        <p:tgtEl>
                                          <p:spTgt spid="33"/>
                                        </p:tgtEl>
                                        <p:attrNameLst>
                                          <p:attrName>style.visibility</p:attrName>
                                        </p:attrNameLst>
                                      </p:cBhvr>
                                      <p:to>
                                        <p:strVal val="visible"/>
                                      </p:to>
                                    </p:set>
                                    <p:animEffect transition="in" filter="blinds(horizontal)">
                                      <p:cBhvr>
                                        <p:cTn id="134" dur="500"/>
                                        <p:tgtEl>
                                          <p:spTgt spid="33"/>
                                        </p:tgtEl>
                                      </p:cBhvr>
                                    </p:animEffect>
                                  </p:childTnLst>
                                </p:cTn>
                              </p:par>
                              <p:par>
                                <p:cTn id="135" presetID="3" presetClass="entr" presetSubtype="10" fill="hold" nodeType="withEffect">
                                  <p:stCondLst>
                                    <p:cond delay="0"/>
                                  </p:stCondLst>
                                  <p:childTnLst>
                                    <p:set>
                                      <p:cBhvr>
                                        <p:cTn id="136" dur="1" fill="hold">
                                          <p:stCondLst>
                                            <p:cond delay="0"/>
                                          </p:stCondLst>
                                        </p:cTn>
                                        <p:tgtEl>
                                          <p:spTgt spid="34"/>
                                        </p:tgtEl>
                                        <p:attrNameLst>
                                          <p:attrName>style.visibility</p:attrName>
                                        </p:attrNameLst>
                                      </p:cBhvr>
                                      <p:to>
                                        <p:strVal val="visible"/>
                                      </p:to>
                                    </p:set>
                                    <p:animEffect transition="in" filter="blinds(horizontal)">
                                      <p:cBhvr>
                                        <p:cTn id="137" dur="500"/>
                                        <p:tgtEl>
                                          <p:spTgt spid="34"/>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nodeType="clickEffect">
                                  <p:stCondLst>
                                    <p:cond delay="0"/>
                                  </p:stCondLst>
                                  <p:childTnLst>
                                    <p:set>
                                      <p:cBhvr>
                                        <p:cTn id="141" dur="1" fill="hold">
                                          <p:stCondLst>
                                            <p:cond delay="0"/>
                                          </p:stCondLst>
                                        </p:cTn>
                                        <p:tgtEl>
                                          <p:spTgt spid="24"/>
                                        </p:tgtEl>
                                        <p:attrNameLst>
                                          <p:attrName>style.visibility</p:attrName>
                                        </p:attrNameLst>
                                      </p:cBhvr>
                                      <p:to>
                                        <p:strVal val="visible"/>
                                      </p:to>
                                    </p:set>
                                    <p:animEffect transition="in" filter="blinds(horizontal)">
                                      <p:cBhvr>
                                        <p:cTn id="142" dur="500"/>
                                        <p:tgtEl>
                                          <p:spTgt spid="24"/>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nodeType="clickEffect">
                                  <p:stCondLst>
                                    <p:cond delay="0"/>
                                  </p:stCondLst>
                                  <p:childTnLst>
                                    <p:set>
                                      <p:cBhvr>
                                        <p:cTn id="146" dur="1" fill="hold">
                                          <p:stCondLst>
                                            <p:cond delay="0"/>
                                          </p:stCondLst>
                                        </p:cTn>
                                        <p:tgtEl>
                                          <p:spTgt spid="36"/>
                                        </p:tgtEl>
                                        <p:attrNameLst>
                                          <p:attrName>style.visibility</p:attrName>
                                        </p:attrNameLst>
                                      </p:cBhvr>
                                      <p:to>
                                        <p:strVal val="visible"/>
                                      </p:to>
                                    </p:set>
                                    <p:animEffect transition="in" filter="blinds(horizontal)">
                                      <p:cBhvr>
                                        <p:cTn id="147" dur="500"/>
                                        <p:tgtEl>
                                          <p:spTgt spid="36"/>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37"/>
                                        </p:tgtEl>
                                        <p:attrNameLst>
                                          <p:attrName>style.visibility</p:attrName>
                                        </p:attrNameLst>
                                      </p:cBhvr>
                                      <p:to>
                                        <p:strVal val="visible"/>
                                      </p:to>
                                    </p:set>
                                    <p:animEffect transition="in" filter="blinds(horizontal)">
                                      <p:cBhvr>
                                        <p:cTn id="152" dur="500"/>
                                        <p:tgtEl>
                                          <p:spTgt spid="37"/>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nodeType="clickEffect">
                                  <p:stCondLst>
                                    <p:cond delay="0"/>
                                  </p:stCondLst>
                                  <p:childTnLst>
                                    <p:set>
                                      <p:cBhvr>
                                        <p:cTn id="156" dur="1" fill="hold">
                                          <p:stCondLst>
                                            <p:cond delay="0"/>
                                          </p:stCondLst>
                                        </p:cTn>
                                        <p:tgtEl>
                                          <p:spTgt spid="38"/>
                                        </p:tgtEl>
                                        <p:attrNameLst>
                                          <p:attrName>style.visibility</p:attrName>
                                        </p:attrNameLst>
                                      </p:cBhvr>
                                      <p:to>
                                        <p:strVal val="visible"/>
                                      </p:to>
                                    </p:set>
                                    <p:animEffect transition="in" filter="blinds(horizontal)">
                                      <p:cBhvr>
                                        <p:cTn id="157" dur="500"/>
                                        <p:tgtEl>
                                          <p:spTgt spid="38"/>
                                        </p:tgtEl>
                                      </p:cBhvr>
                                    </p:animEffect>
                                  </p:childTnLst>
                                </p:cTn>
                              </p:par>
                              <p:par>
                                <p:cTn id="158" presetID="3" presetClass="entr" presetSubtype="10" fill="hold" nodeType="withEffect">
                                  <p:stCondLst>
                                    <p:cond delay="0"/>
                                  </p:stCondLst>
                                  <p:childTnLst>
                                    <p:set>
                                      <p:cBhvr>
                                        <p:cTn id="159" dur="1" fill="hold">
                                          <p:stCondLst>
                                            <p:cond delay="0"/>
                                          </p:stCondLst>
                                        </p:cTn>
                                        <p:tgtEl>
                                          <p:spTgt spid="39"/>
                                        </p:tgtEl>
                                        <p:attrNameLst>
                                          <p:attrName>style.visibility</p:attrName>
                                        </p:attrNameLst>
                                      </p:cBhvr>
                                      <p:to>
                                        <p:strVal val="visible"/>
                                      </p:to>
                                    </p:set>
                                    <p:animEffect transition="in" filter="blinds(horizontal)">
                                      <p:cBhvr>
                                        <p:cTn id="16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p:bldP spid="8" grpId="0" animBg="1"/>
      <p:bldP spid="9" grpId="0"/>
      <p:bldP spid="17" grpId="0"/>
      <p:bldP spid="26" grpId="0" animBg="1"/>
      <p:bldP spid="27" grpId="0"/>
      <p:bldP spid="28" grpId="0"/>
      <p:bldP spid="35" grpId="0"/>
      <p:bldP spid="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0038" y="287338"/>
            <a:ext cx="8802687" cy="804862"/>
          </a:xfrm>
        </p:spPr>
        <p:txBody>
          <a:bodyPr/>
          <a:lstStyle/>
          <a:p>
            <a:r>
              <a:rPr lang="en-CA" sz="2200"/>
              <a:t>Special triangles can be used to find the exact value of sine/ cosine/tangent of basic angles like: 30°, 45°, 60°, and 90°</a:t>
            </a:r>
          </a:p>
        </p:txBody>
      </p:sp>
      <p:grpSp>
        <p:nvGrpSpPr>
          <p:cNvPr id="2" name="Group 20"/>
          <p:cNvGrpSpPr>
            <a:grpSpLocks/>
          </p:cNvGrpSpPr>
          <p:nvPr/>
        </p:nvGrpSpPr>
        <p:grpSpPr bwMode="auto">
          <a:xfrm>
            <a:off x="1050925" y="1009650"/>
            <a:ext cx="1497013" cy="1909763"/>
            <a:chOff x="709673" y="2429662"/>
            <a:chExt cx="1496289" cy="1908508"/>
          </a:xfrm>
        </p:grpSpPr>
        <p:sp>
          <p:nvSpPr>
            <p:cNvPr id="8" name="Isosceles Triangle 7"/>
            <p:cNvSpPr/>
            <p:nvPr/>
          </p:nvSpPr>
          <p:spPr>
            <a:xfrm>
              <a:off x="709673" y="2429662"/>
              <a:ext cx="996468" cy="1572179"/>
            </a:xfrm>
            <a:prstGeom prst="triangle">
              <a:avLst>
                <a:gd name="adj" fmla="val 100000"/>
              </a:avLst>
            </a:prstGeom>
            <a:solidFill>
              <a:srgbClr val="00B0F0">
                <a:alpha val="49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cxnSp>
          <p:nvCxnSpPr>
            <p:cNvPr id="9" name="Straight Connector 8"/>
            <p:cNvCxnSpPr/>
            <p:nvPr/>
          </p:nvCxnSpPr>
          <p:spPr>
            <a:xfrm rot="5400000" flipH="1">
              <a:off x="912911" y="3214958"/>
              <a:ext cx="1572179" cy="158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aphicFrame>
          <p:nvGraphicFramePr>
            <p:cNvPr id="2087" name="Object 6"/>
            <p:cNvGraphicFramePr>
              <a:graphicFrameLocks noChangeAspect="1"/>
            </p:cNvGraphicFramePr>
            <p:nvPr/>
          </p:nvGraphicFramePr>
          <p:xfrm>
            <a:off x="835164" y="3748074"/>
            <a:ext cx="266700" cy="241300"/>
          </p:xfrm>
          <a:graphic>
            <a:graphicData uri="http://schemas.openxmlformats.org/presentationml/2006/ole">
              <mc:AlternateContent xmlns:mc="http://schemas.openxmlformats.org/markup-compatibility/2006">
                <mc:Choice xmlns:v="urn:schemas-microsoft-com:vml" Requires="v">
                  <p:oleObj spid="_x0000_s2050" name="Equation" r:id="rId4" imgW="266400" imgH="241200" progId="Equation.DSMT4">
                    <p:embed/>
                  </p:oleObj>
                </mc:Choice>
                <mc:Fallback>
                  <p:oleObj name="Equation" r:id="rId4" imgW="266400" imgH="241200" progId="Equation.DSMT4">
                    <p:embed/>
                    <p:pic>
                      <p:nvPicPr>
                        <p:cNvPr id="208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5164" y="3748074"/>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8" name="Object 2"/>
            <p:cNvGraphicFramePr>
              <a:graphicFrameLocks noChangeAspect="1"/>
            </p:cNvGraphicFramePr>
            <p:nvPr/>
          </p:nvGraphicFramePr>
          <p:xfrm>
            <a:off x="1470853" y="2660086"/>
            <a:ext cx="254000" cy="241300"/>
          </p:xfrm>
          <a:graphic>
            <a:graphicData uri="http://schemas.openxmlformats.org/presentationml/2006/ole">
              <mc:AlternateContent xmlns:mc="http://schemas.openxmlformats.org/markup-compatibility/2006">
                <mc:Choice xmlns:v="urn:schemas-microsoft-com:vml" Requires="v">
                  <p:oleObj spid="_x0000_s2051" name="Equation" r:id="rId6" imgW="253800" imgH="241200" progId="Equation.DSMT4">
                    <p:embed/>
                  </p:oleObj>
                </mc:Choice>
                <mc:Fallback>
                  <p:oleObj name="Equation" r:id="rId6" imgW="253800" imgH="241200" progId="Equation.DSMT4">
                    <p:embed/>
                    <p:pic>
                      <p:nvPicPr>
                        <p:cNvPr id="2088"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0853" y="2660086"/>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9" name="Object 2"/>
            <p:cNvGraphicFramePr>
              <a:graphicFrameLocks noChangeAspect="1"/>
            </p:cNvGraphicFramePr>
            <p:nvPr/>
          </p:nvGraphicFramePr>
          <p:xfrm>
            <a:off x="1382973" y="3726902"/>
            <a:ext cx="254000" cy="241300"/>
          </p:xfrm>
          <a:graphic>
            <a:graphicData uri="http://schemas.openxmlformats.org/presentationml/2006/ole">
              <mc:AlternateContent xmlns:mc="http://schemas.openxmlformats.org/markup-compatibility/2006">
                <mc:Choice xmlns:v="urn:schemas-microsoft-com:vml" Requires="v">
                  <p:oleObj spid="_x0000_s2052" name="Equation" r:id="rId8" imgW="253800" imgH="241200" progId="Equation.DSMT4">
                    <p:embed/>
                  </p:oleObj>
                </mc:Choice>
                <mc:Fallback>
                  <p:oleObj name="Equation" r:id="rId8" imgW="253800" imgH="241200" progId="Equation.DSMT4">
                    <p:embed/>
                    <p:pic>
                      <p:nvPicPr>
                        <p:cNvPr id="2089"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82973" y="3726902"/>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 name="Group 12"/>
            <p:cNvGrpSpPr>
              <a:grpSpLocks/>
            </p:cNvGrpSpPr>
            <p:nvPr/>
          </p:nvGrpSpPr>
          <p:grpSpPr bwMode="auto">
            <a:xfrm>
              <a:off x="1590261" y="3880236"/>
              <a:ext cx="103366" cy="117413"/>
              <a:chOff x="4079020" y="2558464"/>
              <a:chExt cx="198783" cy="198783"/>
            </a:xfrm>
          </p:grpSpPr>
          <p:cxnSp>
            <p:nvCxnSpPr>
              <p:cNvPr id="14" name="Straight Connector 13"/>
              <p:cNvCxnSpPr/>
              <p:nvPr/>
            </p:nvCxnSpPr>
            <p:spPr>
              <a:xfrm rot="10800000">
                <a:off x="4079114" y="2562900"/>
                <a:ext cx="20139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984311" y="2658069"/>
                <a:ext cx="198758" cy="305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2090" name="Object 2"/>
            <p:cNvGraphicFramePr>
              <a:graphicFrameLocks noChangeAspect="1"/>
            </p:cNvGraphicFramePr>
            <p:nvPr/>
          </p:nvGraphicFramePr>
          <p:xfrm>
            <a:off x="903768" y="2876051"/>
            <a:ext cx="289996" cy="376995"/>
          </p:xfrm>
          <a:graphic>
            <a:graphicData uri="http://schemas.openxmlformats.org/presentationml/2006/ole">
              <mc:AlternateContent xmlns:mc="http://schemas.openxmlformats.org/markup-compatibility/2006">
                <mc:Choice xmlns:v="urn:schemas-microsoft-com:vml" Requires="v">
                  <p:oleObj spid="_x0000_s2053" name="Equation" r:id="rId10" imgW="126720" imgH="164880" progId="Equation.DSMT4">
                    <p:embed/>
                  </p:oleObj>
                </mc:Choice>
                <mc:Fallback>
                  <p:oleObj name="Equation" r:id="rId10" imgW="126720" imgH="164880" progId="Equation.DSMT4">
                    <p:embed/>
                    <p:pic>
                      <p:nvPicPr>
                        <p:cNvPr id="2090" name="Object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03768" y="2876051"/>
                          <a:ext cx="289996" cy="3769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91" name="Object 2"/>
            <p:cNvGraphicFramePr>
              <a:graphicFrameLocks noChangeAspect="1"/>
            </p:cNvGraphicFramePr>
            <p:nvPr/>
          </p:nvGraphicFramePr>
          <p:xfrm>
            <a:off x="1114768" y="3960345"/>
            <a:ext cx="231775" cy="377825"/>
          </p:xfrm>
          <a:graphic>
            <a:graphicData uri="http://schemas.openxmlformats.org/presentationml/2006/ole">
              <mc:AlternateContent xmlns:mc="http://schemas.openxmlformats.org/markup-compatibility/2006">
                <mc:Choice xmlns:v="urn:schemas-microsoft-com:vml" Requires="v">
                  <p:oleObj spid="_x0000_s2054" name="Equation" r:id="rId12" imgW="101520" imgH="164880" progId="Equation.DSMT4">
                    <p:embed/>
                  </p:oleObj>
                </mc:Choice>
                <mc:Fallback>
                  <p:oleObj name="Equation" r:id="rId12" imgW="101520" imgH="164880" progId="Equation.DSMT4">
                    <p:embed/>
                    <p:pic>
                      <p:nvPicPr>
                        <p:cNvPr id="2091"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14768" y="3960345"/>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92" name="Object 2"/>
            <p:cNvGraphicFramePr>
              <a:graphicFrameLocks noChangeAspect="1"/>
            </p:cNvGraphicFramePr>
            <p:nvPr/>
          </p:nvGraphicFramePr>
          <p:xfrm>
            <a:off x="1655100" y="2961304"/>
            <a:ext cx="550862" cy="552450"/>
          </p:xfrm>
          <a:graphic>
            <a:graphicData uri="http://schemas.openxmlformats.org/presentationml/2006/ole">
              <mc:AlternateContent xmlns:mc="http://schemas.openxmlformats.org/markup-compatibility/2006">
                <mc:Choice xmlns:v="urn:schemas-microsoft-com:vml" Requires="v">
                  <p:oleObj spid="_x0000_s2055" name="Equation" r:id="rId14" imgW="241200" imgH="241200" progId="Equation.DSMT4">
                    <p:embed/>
                  </p:oleObj>
                </mc:Choice>
                <mc:Fallback>
                  <p:oleObj name="Equation" r:id="rId14" imgW="241200" imgH="241200" progId="Equation.DSMT4">
                    <p:embed/>
                    <p:pic>
                      <p:nvPicPr>
                        <p:cNvPr id="2092" name="Object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55100" y="2961304"/>
                          <a:ext cx="550862" cy="552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2" name="Object 14"/>
          <p:cNvGraphicFramePr>
            <a:graphicFrameLocks noChangeAspect="1"/>
          </p:cNvGraphicFramePr>
          <p:nvPr/>
        </p:nvGraphicFramePr>
        <p:xfrm>
          <a:off x="385763" y="3100388"/>
          <a:ext cx="1012825" cy="393700"/>
        </p:xfrm>
        <a:graphic>
          <a:graphicData uri="http://schemas.openxmlformats.org/presentationml/2006/ole">
            <mc:AlternateContent xmlns:mc="http://schemas.openxmlformats.org/markup-compatibility/2006">
              <mc:Choice xmlns:v="urn:schemas-microsoft-com:vml" Requires="v">
                <p:oleObj spid="_x0000_s2056" name="Equation" r:id="rId16" imgW="622080" imgH="241200" progId="Equation.DSMT4">
                  <p:embed/>
                </p:oleObj>
              </mc:Choice>
              <mc:Fallback>
                <p:oleObj name="Equation" r:id="rId16" imgW="622080" imgH="241200" progId="Equation.DSMT4">
                  <p:embed/>
                  <p:pic>
                    <p:nvPicPr>
                      <p:cNvPr id="22"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85763" y="3100388"/>
                        <a:ext cx="1012825"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14"/>
          <p:cNvGraphicFramePr>
            <a:graphicFrameLocks noChangeAspect="1"/>
          </p:cNvGraphicFramePr>
          <p:nvPr/>
        </p:nvGraphicFramePr>
        <p:xfrm>
          <a:off x="1455738" y="2970213"/>
          <a:ext cx="517525" cy="742950"/>
        </p:xfrm>
        <a:graphic>
          <a:graphicData uri="http://schemas.openxmlformats.org/presentationml/2006/ole">
            <mc:AlternateContent xmlns:mc="http://schemas.openxmlformats.org/markup-compatibility/2006">
              <mc:Choice xmlns:v="urn:schemas-microsoft-com:vml" Requires="v">
                <p:oleObj spid="_x0000_s2057" name="Equation" r:id="rId18" imgW="317160" imgH="457200" progId="Equation.DSMT4">
                  <p:embed/>
                </p:oleObj>
              </mc:Choice>
              <mc:Fallback>
                <p:oleObj name="Equation" r:id="rId18" imgW="317160" imgH="457200" progId="Equation.DSMT4">
                  <p:embed/>
                  <p:pic>
                    <p:nvPicPr>
                      <p:cNvPr id="23" name="Object 1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455738" y="2970213"/>
                        <a:ext cx="51752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14"/>
          <p:cNvGraphicFramePr>
            <a:graphicFrameLocks noChangeAspect="1"/>
          </p:cNvGraphicFramePr>
          <p:nvPr/>
        </p:nvGraphicFramePr>
        <p:xfrm>
          <a:off x="1446213" y="2935288"/>
          <a:ext cx="433387" cy="742950"/>
        </p:xfrm>
        <a:graphic>
          <a:graphicData uri="http://schemas.openxmlformats.org/presentationml/2006/ole">
            <mc:AlternateContent xmlns:mc="http://schemas.openxmlformats.org/markup-compatibility/2006">
              <mc:Choice xmlns:v="urn:schemas-microsoft-com:vml" Requires="v">
                <p:oleObj spid="_x0000_s2058" name="Equation" r:id="rId20" imgW="266400" imgH="457200" progId="Equation.DSMT4">
                  <p:embed/>
                </p:oleObj>
              </mc:Choice>
              <mc:Fallback>
                <p:oleObj name="Equation" r:id="rId20" imgW="266400" imgH="457200" progId="Equation.DSMT4">
                  <p:embed/>
                  <p:pic>
                    <p:nvPicPr>
                      <p:cNvPr id="24" name="Object 14"/>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46213" y="2935288"/>
                        <a:ext cx="433387"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14"/>
          <p:cNvGraphicFramePr>
            <a:graphicFrameLocks noChangeAspect="1"/>
          </p:cNvGraphicFramePr>
          <p:nvPr/>
        </p:nvGraphicFramePr>
        <p:xfrm>
          <a:off x="1555750" y="3336925"/>
          <a:ext cx="282575" cy="368300"/>
        </p:xfrm>
        <a:graphic>
          <a:graphicData uri="http://schemas.openxmlformats.org/presentationml/2006/ole">
            <mc:AlternateContent xmlns:mc="http://schemas.openxmlformats.org/markup-compatibility/2006">
              <mc:Choice xmlns:v="urn:schemas-microsoft-com:vml" Requires="v">
                <p:oleObj spid="_x0000_s2059" name="Equation" r:id="rId22" imgW="126720" imgH="164880" progId="Equation.DSMT4">
                  <p:embed/>
                </p:oleObj>
              </mc:Choice>
              <mc:Fallback>
                <p:oleObj name="Equation" r:id="rId22" imgW="126720" imgH="164880" progId="Equation.DSMT4">
                  <p:embed/>
                  <p:pic>
                    <p:nvPicPr>
                      <p:cNvPr id="25" name="Object 1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555750" y="3336925"/>
                        <a:ext cx="282575"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14"/>
          <p:cNvGraphicFramePr>
            <a:graphicFrameLocks noChangeAspect="1"/>
          </p:cNvGraphicFramePr>
          <p:nvPr/>
        </p:nvGraphicFramePr>
        <p:xfrm>
          <a:off x="354013" y="4017963"/>
          <a:ext cx="1054100" cy="392112"/>
        </p:xfrm>
        <a:graphic>
          <a:graphicData uri="http://schemas.openxmlformats.org/presentationml/2006/ole">
            <mc:AlternateContent xmlns:mc="http://schemas.openxmlformats.org/markup-compatibility/2006">
              <mc:Choice xmlns:v="urn:schemas-microsoft-com:vml" Requires="v">
                <p:oleObj spid="_x0000_s2060" name="Equation" r:id="rId24" imgW="647640" imgH="241200" progId="Equation.DSMT4">
                  <p:embed/>
                </p:oleObj>
              </mc:Choice>
              <mc:Fallback>
                <p:oleObj name="Equation" r:id="rId24" imgW="647640" imgH="241200" progId="Equation.DSMT4">
                  <p:embed/>
                  <p:pic>
                    <p:nvPicPr>
                      <p:cNvPr id="26" name="Object 1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54013" y="4017963"/>
                        <a:ext cx="1054100"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14"/>
          <p:cNvGraphicFramePr>
            <a:graphicFrameLocks noChangeAspect="1"/>
          </p:cNvGraphicFramePr>
          <p:nvPr/>
        </p:nvGraphicFramePr>
        <p:xfrm>
          <a:off x="1443038" y="3886200"/>
          <a:ext cx="517525" cy="742950"/>
        </p:xfrm>
        <a:graphic>
          <a:graphicData uri="http://schemas.openxmlformats.org/presentationml/2006/ole">
            <mc:AlternateContent xmlns:mc="http://schemas.openxmlformats.org/markup-compatibility/2006">
              <mc:Choice xmlns:v="urn:schemas-microsoft-com:vml" Requires="v">
                <p:oleObj spid="_x0000_s2061" name="Equation" r:id="rId26" imgW="317160" imgH="457200" progId="Equation.DSMT4">
                  <p:embed/>
                </p:oleObj>
              </mc:Choice>
              <mc:Fallback>
                <p:oleObj name="Equation" r:id="rId26" imgW="317160" imgH="457200" progId="Equation.DSMT4">
                  <p:embed/>
                  <p:pic>
                    <p:nvPicPr>
                      <p:cNvPr id="27" name="Object 1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443038" y="3886200"/>
                        <a:ext cx="51752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14"/>
          <p:cNvGraphicFramePr>
            <a:graphicFrameLocks noChangeAspect="1"/>
          </p:cNvGraphicFramePr>
          <p:nvPr/>
        </p:nvGraphicFramePr>
        <p:xfrm>
          <a:off x="1533525" y="3900488"/>
          <a:ext cx="371475" cy="701675"/>
        </p:xfrm>
        <a:graphic>
          <a:graphicData uri="http://schemas.openxmlformats.org/presentationml/2006/ole">
            <mc:AlternateContent xmlns:mc="http://schemas.openxmlformats.org/markup-compatibility/2006">
              <mc:Choice xmlns:v="urn:schemas-microsoft-com:vml" Requires="v">
                <p:oleObj spid="_x0000_s2062" name="Equation" r:id="rId28" imgW="228600" imgH="431640" progId="Equation.DSMT4">
                  <p:embed/>
                </p:oleObj>
              </mc:Choice>
              <mc:Fallback>
                <p:oleObj name="Equation" r:id="rId28" imgW="228600" imgH="431640" progId="Equation.DSMT4">
                  <p:embed/>
                  <p:pic>
                    <p:nvPicPr>
                      <p:cNvPr id="28" name="Object 1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533525" y="3900488"/>
                        <a:ext cx="371475" cy="70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14"/>
          <p:cNvGraphicFramePr>
            <a:graphicFrameLocks noChangeAspect="1"/>
          </p:cNvGraphicFramePr>
          <p:nvPr/>
        </p:nvGraphicFramePr>
        <p:xfrm>
          <a:off x="1585913" y="4267200"/>
          <a:ext cx="282575" cy="368300"/>
        </p:xfrm>
        <a:graphic>
          <a:graphicData uri="http://schemas.openxmlformats.org/presentationml/2006/ole">
            <mc:AlternateContent xmlns:mc="http://schemas.openxmlformats.org/markup-compatibility/2006">
              <mc:Choice xmlns:v="urn:schemas-microsoft-com:vml" Requires="v">
                <p:oleObj spid="_x0000_s2063" name="Equation" r:id="rId30" imgW="126720" imgH="164880" progId="Equation.DSMT4">
                  <p:embed/>
                </p:oleObj>
              </mc:Choice>
              <mc:Fallback>
                <p:oleObj name="Equation" r:id="rId30" imgW="126720" imgH="164880" progId="Equation.DSMT4">
                  <p:embed/>
                  <p:pic>
                    <p:nvPicPr>
                      <p:cNvPr id="29" name="Object 14"/>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1585913" y="4267200"/>
                        <a:ext cx="282575"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 name="Object 14"/>
          <p:cNvGraphicFramePr>
            <a:graphicFrameLocks noChangeAspect="1"/>
          </p:cNvGraphicFramePr>
          <p:nvPr/>
        </p:nvGraphicFramePr>
        <p:xfrm>
          <a:off x="352425" y="4921250"/>
          <a:ext cx="1033463" cy="392113"/>
        </p:xfrm>
        <a:graphic>
          <a:graphicData uri="http://schemas.openxmlformats.org/presentationml/2006/ole">
            <mc:AlternateContent xmlns:mc="http://schemas.openxmlformats.org/markup-compatibility/2006">
              <mc:Choice xmlns:v="urn:schemas-microsoft-com:vml" Requires="v">
                <p:oleObj spid="_x0000_s2064" name="Equation" r:id="rId32" imgW="634680" imgH="241200" progId="Equation.DSMT4">
                  <p:embed/>
                </p:oleObj>
              </mc:Choice>
              <mc:Fallback>
                <p:oleObj name="Equation" r:id="rId32" imgW="634680" imgH="241200" progId="Equation.DSMT4">
                  <p:embed/>
                  <p:pic>
                    <p:nvPicPr>
                      <p:cNvPr id="42" name="Object 14"/>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52425" y="4921250"/>
                        <a:ext cx="1033463"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 name="Object 14"/>
          <p:cNvGraphicFramePr>
            <a:graphicFrameLocks noChangeAspect="1"/>
          </p:cNvGraphicFramePr>
          <p:nvPr/>
        </p:nvGraphicFramePr>
        <p:xfrm>
          <a:off x="1431925" y="4789488"/>
          <a:ext cx="517525" cy="742950"/>
        </p:xfrm>
        <a:graphic>
          <a:graphicData uri="http://schemas.openxmlformats.org/presentationml/2006/ole">
            <mc:AlternateContent xmlns:mc="http://schemas.openxmlformats.org/markup-compatibility/2006">
              <mc:Choice xmlns:v="urn:schemas-microsoft-com:vml" Requires="v">
                <p:oleObj spid="_x0000_s2065" name="Equation" r:id="rId34" imgW="317160" imgH="457200" progId="Equation.DSMT4">
                  <p:embed/>
                </p:oleObj>
              </mc:Choice>
              <mc:Fallback>
                <p:oleObj name="Equation" r:id="rId34" imgW="317160" imgH="457200" progId="Equation.DSMT4">
                  <p:embed/>
                  <p:pic>
                    <p:nvPicPr>
                      <p:cNvPr id="43" name="Object 14"/>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1431925" y="4789488"/>
                        <a:ext cx="51752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14"/>
          <p:cNvGraphicFramePr>
            <a:graphicFrameLocks noChangeAspect="1"/>
          </p:cNvGraphicFramePr>
          <p:nvPr/>
        </p:nvGraphicFramePr>
        <p:xfrm>
          <a:off x="1479550" y="4754563"/>
          <a:ext cx="433388" cy="742950"/>
        </p:xfrm>
        <a:graphic>
          <a:graphicData uri="http://schemas.openxmlformats.org/presentationml/2006/ole">
            <mc:AlternateContent xmlns:mc="http://schemas.openxmlformats.org/markup-compatibility/2006">
              <mc:Choice xmlns:v="urn:schemas-microsoft-com:vml" Requires="v">
                <p:oleObj spid="_x0000_s2066" name="Equation" r:id="rId36" imgW="266400" imgH="457200" progId="Equation.DSMT4">
                  <p:embed/>
                </p:oleObj>
              </mc:Choice>
              <mc:Fallback>
                <p:oleObj name="Equation" r:id="rId36" imgW="266400" imgH="457200" progId="Equation.DSMT4">
                  <p:embed/>
                  <p:pic>
                    <p:nvPicPr>
                      <p:cNvPr id="44" name="Object 14"/>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479550" y="4754563"/>
                        <a:ext cx="433388"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 name="Object 14"/>
          <p:cNvGraphicFramePr>
            <a:graphicFrameLocks noChangeAspect="1"/>
          </p:cNvGraphicFramePr>
          <p:nvPr/>
        </p:nvGraphicFramePr>
        <p:xfrm>
          <a:off x="1589088" y="5130800"/>
          <a:ext cx="227012" cy="366713"/>
        </p:xfrm>
        <a:graphic>
          <a:graphicData uri="http://schemas.openxmlformats.org/presentationml/2006/ole">
            <mc:AlternateContent xmlns:mc="http://schemas.openxmlformats.org/markup-compatibility/2006">
              <mc:Choice xmlns:v="urn:schemas-microsoft-com:vml" Requires="v">
                <p:oleObj spid="_x0000_s2067" name="Equation" r:id="rId38" imgW="101520" imgH="164880" progId="Equation.DSMT4">
                  <p:embed/>
                </p:oleObj>
              </mc:Choice>
              <mc:Fallback>
                <p:oleObj name="Equation" r:id="rId38" imgW="101520" imgH="164880" progId="Equation.DSMT4">
                  <p:embed/>
                  <p:pic>
                    <p:nvPicPr>
                      <p:cNvPr id="45" name="Object 14"/>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1589088" y="5130800"/>
                        <a:ext cx="227012"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 name="Object 14"/>
          <p:cNvGraphicFramePr>
            <a:graphicFrameLocks noChangeAspect="1"/>
          </p:cNvGraphicFramePr>
          <p:nvPr/>
        </p:nvGraphicFramePr>
        <p:xfrm>
          <a:off x="1992313" y="3219450"/>
          <a:ext cx="1423987" cy="288925"/>
        </p:xfrm>
        <a:graphic>
          <a:graphicData uri="http://schemas.openxmlformats.org/presentationml/2006/ole">
            <mc:AlternateContent xmlns:mc="http://schemas.openxmlformats.org/markup-compatibility/2006">
              <mc:Choice xmlns:v="urn:schemas-microsoft-com:vml" Requires="v">
                <p:oleObj spid="_x0000_s2068" name="Equation" r:id="rId40" imgW="876240" imgH="177480" progId="Equation.DSMT4">
                  <p:embed/>
                </p:oleObj>
              </mc:Choice>
              <mc:Fallback>
                <p:oleObj name="Equation" r:id="rId40" imgW="876240" imgH="177480" progId="Equation.DSMT4">
                  <p:embed/>
                  <p:pic>
                    <p:nvPicPr>
                      <p:cNvPr id="46" name="Object 14"/>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1992313" y="3219450"/>
                        <a:ext cx="1423987"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TextBox 46"/>
          <p:cNvSpPr txBox="1"/>
          <p:nvPr/>
        </p:nvSpPr>
        <p:spPr>
          <a:xfrm>
            <a:off x="177800" y="5595938"/>
            <a:ext cx="4248150" cy="922337"/>
          </a:xfrm>
          <a:prstGeom prst="rect">
            <a:avLst/>
          </a:prstGeom>
          <a:noFill/>
        </p:spPr>
        <p:txBody>
          <a:bodyPr wrap="none">
            <a:spAutoFit/>
          </a:bodyPr>
          <a:lstStyle/>
          <a:p>
            <a:pPr>
              <a:defRPr/>
            </a:pPr>
            <a:r>
              <a:rPr lang="en-CA" dirty="0">
                <a:solidFill>
                  <a:srgbClr val="FF0000"/>
                </a:solidFill>
                <a:latin typeface="+mj-lt"/>
              </a:rPr>
              <a:t>Rather than obtaining a decimal </a:t>
            </a:r>
            <a:br>
              <a:rPr lang="en-CA" dirty="0">
                <a:solidFill>
                  <a:srgbClr val="FF0000"/>
                </a:solidFill>
                <a:latin typeface="+mj-lt"/>
              </a:rPr>
            </a:br>
            <a:r>
              <a:rPr lang="en-CA" dirty="0">
                <a:solidFill>
                  <a:srgbClr val="FF0000"/>
                </a:solidFill>
                <a:latin typeface="+mj-lt"/>
              </a:rPr>
              <a:t>representation, we get the exact value</a:t>
            </a:r>
            <a:br>
              <a:rPr lang="en-CA" dirty="0">
                <a:solidFill>
                  <a:srgbClr val="FF0000"/>
                </a:solidFill>
                <a:latin typeface="+mj-lt"/>
              </a:rPr>
            </a:br>
            <a:r>
              <a:rPr lang="en-CA" dirty="0">
                <a:solidFill>
                  <a:srgbClr val="FF0000"/>
                </a:solidFill>
                <a:latin typeface="+mj-lt"/>
              </a:rPr>
              <a:t> as a fraction using special triangles</a:t>
            </a:r>
          </a:p>
        </p:txBody>
      </p:sp>
      <p:graphicFrame>
        <p:nvGraphicFramePr>
          <p:cNvPr id="50" name="Object 14"/>
          <p:cNvGraphicFramePr>
            <a:graphicFrameLocks noChangeAspect="1"/>
          </p:cNvGraphicFramePr>
          <p:nvPr/>
        </p:nvGraphicFramePr>
        <p:xfrm>
          <a:off x="1966913" y="4117975"/>
          <a:ext cx="776287" cy="361950"/>
        </p:xfrm>
        <a:graphic>
          <a:graphicData uri="http://schemas.openxmlformats.org/presentationml/2006/ole">
            <mc:AlternateContent xmlns:mc="http://schemas.openxmlformats.org/markup-compatibility/2006">
              <mc:Choice xmlns:v="urn:schemas-microsoft-com:vml" Requires="v">
                <p:oleObj spid="_x0000_s2069" name="Equation" r:id="rId42" imgW="380880" imgH="177480" progId="Equation.DSMT4">
                  <p:embed/>
                </p:oleObj>
              </mc:Choice>
              <mc:Fallback>
                <p:oleObj name="Equation" r:id="rId42" imgW="380880" imgH="177480" progId="Equation.DSMT4">
                  <p:embed/>
                  <p:pic>
                    <p:nvPicPr>
                      <p:cNvPr id="50" name="Object 14"/>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1966913" y="4117975"/>
                        <a:ext cx="776287"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 name="Object 14"/>
          <p:cNvGraphicFramePr>
            <a:graphicFrameLocks noChangeAspect="1"/>
          </p:cNvGraphicFramePr>
          <p:nvPr/>
        </p:nvGraphicFramePr>
        <p:xfrm>
          <a:off x="1863725" y="5021263"/>
          <a:ext cx="1449388" cy="361950"/>
        </p:xfrm>
        <a:graphic>
          <a:graphicData uri="http://schemas.openxmlformats.org/presentationml/2006/ole">
            <mc:AlternateContent xmlns:mc="http://schemas.openxmlformats.org/markup-compatibility/2006">
              <mc:Choice xmlns:v="urn:schemas-microsoft-com:vml" Requires="v">
                <p:oleObj spid="_x0000_s2070" name="Equation" r:id="rId44" imgW="711000" imgH="177480" progId="Equation.DSMT4">
                  <p:embed/>
                </p:oleObj>
              </mc:Choice>
              <mc:Fallback>
                <p:oleObj name="Equation" r:id="rId44" imgW="711000" imgH="177480" progId="Equation.DSMT4">
                  <p:embed/>
                  <p:pic>
                    <p:nvPicPr>
                      <p:cNvPr id="51" name="Object 14"/>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1863725" y="5021263"/>
                        <a:ext cx="1449388"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 name="Object 14"/>
          <p:cNvGraphicFramePr>
            <a:graphicFrameLocks noChangeAspect="1"/>
          </p:cNvGraphicFramePr>
          <p:nvPr/>
        </p:nvGraphicFramePr>
        <p:xfrm>
          <a:off x="3786188" y="3116263"/>
          <a:ext cx="1012825" cy="393700"/>
        </p:xfrm>
        <a:graphic>
          <a:graphicData uri="http://schemas.openxmlformats.org/presentationml/2006/ole">
            <mc:AlternateContent xmlns:mc="http://schemas.openxmlformats.org/markup-compatibility/2006">
              <mc:Choice xmlns:v="urn:schemas-microsoft-com:vml" Requires="v">
                <p:oleObj spid="_x0000_s2071" name="Equation" r:id="rId46" imgW="622080" imgH="241200" progId="Equation.DSMT4">
                  <p:embed/>
                </p:oleObj>
              </mc:Choice>
              <mc:Fallback>
                <p:oleObj name="Equation" r:id="rId46" imgW="622080" imgH="241200" progId="Equation.DSMT4">
                  <p:embed/>
                  <p:pic>
                    <p:nvPicPr>
                      <p:cNvPr id="52" name="Object 14"/>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3786188" y="3116263"/>
                        <a:ext cx="1012825"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 name="Object 14"/>
          <p:cNvGraphicFramePr>
            <a:graphicFrameLocks noChangeAspect="1"/>
          </p:cNvGraphicFramePr>
          <p:nvPr/>
        </p:nvGraphicFramePr>
        <p:xfrm>
          <a:off x="3768725" y="4006850"/>
          <a:ext cx="1054100" cy="392113"/>
        </p:xfrm>
        <a:graphic>
          <a:graphicData uri="http://schemas.openxmlformats.org/presentationml/2006/ole">
            <mc:AlternateContent xmlns:mc="http://schemas.openxmlformats.org/markup-compatibility/2006">
              <mc:Choice xmlns:v="urn:schemas-microsoft-com:vml" Requires="v">
                <p:oleObj spid="_x0000_s2072" name="Equation" r:id="rId48" imgW="647640" imgH="241200" progId="Equation.DSMT4">
                  <p:embed/>
                </p:oleObj>
              </mc:Choice>
              <mc:Fallback>
                <p:oleObj name="Equation" r:id="rId48" imgW="647640" imgH="241200" progId="Equation.DSMT4">
                  <p:embed/>
                  <p:pic>
                    <p:nvPicPr>
                      <p:cNvPr id="53" name="Object 14"/>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3768725" y="4006850"/>
                        <a:ext cx="1054100"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14"/>
          <p:cNvGraphicFramePr>
            <a:graphicFrameLocks noChangeAspect="1"/>
          </p:cNvGraphicFramePr>
          <p:nvPr/>
        </p:nvGraphicFramePr>
        <p:xfrm>
          <a:off x="3767138" y="4895850"/>
          <a:ext cx="1033462" cy="392113"/>
        </p:xfrm>
        <a:graphic>
          <a:graphicData uri="http://schemas.openxmlformats.org/presentationml/2006/ole">
            <mc:AlternateContent xmlns:mc="http://schemas.openxmlformats.org/markup-compatibility/2006">
              <mc:Choice xmlns:v="urn:schemas-microsoft-com:vml" Requires="v">
                <p:oleObj spid="_x0000_s2073" name="Equation" r:id="rId50" imgW="634680" imgH="241200" progId="Equation.DSMT4">
                  <p:embed/>
                </p:oleObj>
              </mc:Choice>
              <mc:Fallback>
                <p:oleObj name="Equation" r:id="rId50" imgW="634680" imgH="241200" progId="Equation.DSMT4">
                  <p:embed/>
                  <p:pic>
                    <p:nvPicPr>
                      <p:cNvPr id="54" name="Object 14"/>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3767138" y="4895850"/>
                        <a:ext cx="1033462"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14"/>
          <p:cNvGraphicFramePr>
            <a:graphicFrameLocks noChangeAspect="1"/>
          </p:cNvGraphicFramePr>
          <p:nvPr/>
        </p:nvGraphicFramePr>
        <p:xfrm>
          <a:off x="4833938" y="2987675"/>
          <a:ext cx="247650" cy="701675"/>
        </p:xfrm>
        <a:graphic>
          <a:graphicData uri="http://schemas.openxmlformats.org/presentationml/2006/ole">
            <mc:AlternateContent xmlns:mc="http://schemas.openxmlformats.org/markup-compatibility/2006">
              <mc:Choice xmlns:v="urn:schemas-microsoft-com:vml" Requires="v">
                <p:oleObj spid="_x0000_s2074" name="Equation" r:id="rId52" imgW="152280" imgH="431640" progId="Equation.DSMT4">
                  <p:embed/>
                </p:oleObj>
              </mc:Choice>
              <mc:Fallback>
                <p:oleObj name="Equation" r:id="rId52" imgW="152280" imgH="431640" progId="Equation.DSMT4">
                  <p:embed/>
                  <p:pic>
                    <p:nvPicPr>
                      <p:cNvPr id="55" name="Object 14"/>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4833938" y="2987675"/>
                        <a:ext cx="247650" cy="70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 name="Object 14"/>
          <p:cNvGraphicFramePr>
            <a:graphicFrameLocks noChangeAspect="1"/>
          </p:cNvGraphicFramePr>
          <p:nvPr/>
        </p:nvGraphicFramePr>
        <p:xfrm>
          <a:off x="4757738" y="3841750"/>
          <a:ext cx="433387" cy="742950"/>
        </p:xfrm>
        <a:graphic>
          <a:graphicData uri="http://schemas.openxmlformats.org/presentationml/2006/ole">
            <mc:AlternateContent xmlns:mc="http://schemas.openxmlformats.org/markup-compatibility/2006">
              <mc:Choice xmlns:v="urn:schemas-microsoft-com:vml" Requires="v">
                <p:oleObj spid="_x0000_s2075" name="Equation" r:id="rId54" imgW="266400" imgH="457200" progId="Equation.DSMT4">
                  <p:embed/>
                </p:oleObj>
              </mc:Choice>
              <mc:Fallback>
                <p:oleObj name="Equation" r:id="rId54" imgW="266400" imgH="457200" progId="Equation.DSMT4">
                  <p:embed/>
                  <p:pic>
                    <p:nvPicPr>
                      <p:cNvPr id="56" name="Object 14"/>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4757738" y="3841750"/>
                        <a:ext cx="433387"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 name="Object 14"/>
          <p:cNvGraphicFramePr>
            <a:graphicFrameLocks noChangeAspect="1"/>
          </p:cNvGraphicFramePr>
          <p:nvPr/>
        </p:nvGraphicFramePr>
        <p:xfrm>
          <a:off x="4751388" y="4805363"/>
          <a:ext cx="433387" cy="742950"/>
        </p:xfrm>
        <a:graphic>
          <a:graphicData uri="http://schemas.openxmlformats.org/presentationml/2006/ole">
            <mc:AlternateContent xmlns:mc="http://schemas.openxmlformats.org/markup-compatibility/2006">
              <mc:Choice xmlns:v="urn:schemas-microsoft-com:vml" Requires="v">
                <p:oleObj spid="_x0000_s2076" name="Equation" r:id="rId56" imgW="266400" imgH="457200" progId="Equation.DSMT4">
                  <p:embed/>
                </p:oleObj>
              </mc:Choice>
              <mc:Fallback>
                <p:oleObj name="Equation" r:id="rId56" imgW="266400" imgH="457200" progId="Equation.DSMT4">
                  <p:embed/>
                  <p:pic>
                    <p:nvPicPr>
                      <p:cNvPr id="57" name="Object 14"/>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4751388" y="4805363"/>
                        <a:ext cx="433387"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67"/>
          <p:cNvGrpSpPr>
            <a:grpSpLocks/>
          </p:cNvGrpSpPr>
          <p:nvPr/>
        </p:nvGrpSpPr>
        <p:grpSpPr bwMode="auto">
          <a:xfrm>
            <a:off x="5805488" y="1292225"/>
            <a:ext cx="1682750" cy="1820863"/>
            <a:chOff x="5082363" y="2615608"/>
            <a:chExt cx="1683239" cy="1821799"/>
          </a:xfrm>
        </p:grpSpPr>
        <p:sp>
          <p:nvSpPr>
            <p:cNvPr id="58" name="Isosceles Triangle 57"/>
            <p:cNvSpPr/>
            <p:nvPr/>
          </p:nvSpPr>
          <p:spPr>
            <a:xfrm>
              <a:off x="5082363" y="2615608"/>
              <a:ext cx="1440280" cy="1440603"/>
            </a:xfrm>
            <a:prstGeom prst="triangle">
              <a:avLst>
                <a:gd name="adj" fmla="val 100000"/>
              </a:avLst>
            </a:prstGeom>
            <a:solidFill>
              <a:srgbClr val="FF0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graphicFrame>
          <p:nvGraphicFramePr>
            <p:cNvPr id="2081" name="Object 2"/>
            <p:cNvGraphicFramePr>
              <a:graphicFrameLocks noChangeAspect="1"/>
            </p:cNvGraphicFramePr>
            <p:nvPr/>
          </p:nvGraphicFramePr>
          <p:xfrm>
            <a:off x="6181801" y="3772976"/>
            <a:ext cx="254000" cy="241300"/>
          </p:xfrm>
          <a:graphic>
            <a:graphicData uri="http://schemas.openxmlformats.org/presentationml/2006/ole">
              <mc:AlternateContent xmlns:mc="http://schemas.openxmlformats.org/markup-compatibility/2006">
                <mc:Choice xmlns:v="urn:schemas-microsoft-com:vml" Requires="v">
                  <p:oleObj spid="_x0000_s2077" name="Equation" r:id="rId58" imgW="253800" imgH="241200" progId="Equation.DSMT4">
                    <p:embed/>
                  </p:oleObj>
                </mc:Choice>
                <mc:Fallback>
                  <p:oleObj name="Equation" r:id="rId58" imgW="253800" imgH="241200" progId="Equation.DSMT4">
                    <p:embed/>
                    <p:pic>
                      <p:nvPicPr>
                        <p:cNvPr id="2081"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81801" y="3772976"/>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2" name="Group 59"/>
            <p:cNvGrpSpPr>
              <a:grpSpLocks/>
            </p:cNvGrpSpPr>
            <p:nvPr/>
          </p:nvGrpSpPr>
          <p:grpSpPr bwMode="auto">
            <a:xfrm>
              <a:off x="6389089" y="3926310"/>
              <a:ext cx="103366" cy="117413"/>
              <a:chOff x="4079020" y="2558464"/>
              <a:chExt cx="198783" cy="198783"/>
            </a:xfrm>
          </p:grpSpPr>
          <p:cxnSp>
            <p:nvCxnSpPr>
              <p:cNvPr id="61" name="Straight Connector 60"/>
              <p:cNvCxnSpPr/>
              <p:nvPr/>
            </p:nvCxnSpPr>
            <p:spPr>
              <a:xfrm rot="10800000">
                <a:off x="4079339" y="2563264"/>
                <a:ext cx="19849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3984426" y="2658543"/>
                <a:ext cx="198990" cy="30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2082" name="Object 2"/>
            <p:cNvGraphicFramePr>
              <a:graphicFrameLocks noChangeAspect="1"/>
            </p:cNvGraphicFramePr>
            <p:nvPr/>
          </p:nvGraphicFramePr>
          <p:xfrm>
            <a:off x="5679679" y="4059582"/>
            <a:ext cx="231775" cy="377825"/>
          </p:xfrm>
          <a:graphic>
            <a:graphicData uri="http://schemas.openxmlformats.org/presentationml/2006/ole">
              <mc:AlternateContent xmlns:mc="http://schemas.openxmlformats.org/markup-compatibility/2006">
                <mc:Choice xmlns:v="urn:schemas-microsoft-com:vml" Requires="v">
                  <p:oleObj spid="_x0000_s2078" name="Equation" r:id="rId59" imgW="101520" imgH="164880" progId="Equation.DSMT4">
                    <p:embed/>
                  </p:oleObj>
                </mc:Choice>
                <mc:Fallback>
                  <p:oleObj name="Equation" r:id="rId59" imgW="101520" imgH="164880" progId="Equation.DSMT4">
                    <p:embed/>
                    <p:pic>
                      <p:nvPicPr>
                        <p:cNvPr id="2082"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679679" y="4059582"/>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3" name="Object 2"/>
            <p:cNvGraphicFramePr>
              <a:graphicFrameLocks noChangeAspect="1"/>
            </p:cNvGraphicFramePr>
            <p:nvPr/>
          </p:nvGraphicFramePr>
          <p:xfrm>
            <a:off x="6533827" y="3191256"/>
            <a:ext cx="231775" cy="377825"/>
          </p:xfrm>
          <a:graphic>
            <a:graphicData uri="http://schemas.openxmlformats.org/presentationml/2006/ole">
              <mc:AlternateContent xmlns:mc="http://schemas.openxmlformats.org/markup-compatibility/2006">
                <mc:Choice xmlns:v="urn:schemas-microsoft-com:vml" Requires="v">
                  <p:oleObj spid="_x0000_s2079" name="Equation" r:id="rId60" imgW="101520" imgH="164880" progId="Equation.DSMT4">
                    <p:embed/>
                  </p:oleObj>
                </mc:Choice>
                <mc:Fallback>
                  <p:oleObj name="Equation" r:id="rId60" imgW="101520" imgH="164880" progId="Equation.DSMT4">
                    <p:embed/>
                    <p:pic>
                      <p:nvPicPr>
                        <p:cNvPr id="2083"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33827" y="3191256"/>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4" name="Object 2"/>
            <p:cNvGraphicFramePr>
              <a:graphicFrameLocks noChangeAspect="1"/>
            </p:cNvGraphicFramePr>
            <p:nvPr/>
          </p:nvGraphicFramePr>
          <p:xfrm>
            <a:off x="5231217" y="2942702"/>
            <a:ext cx="565076" cy="538686"/>
          </p:xfrm>
          <a:graphic>
            <a:graphicData uri="http://schemas.openxmlformats.org/presentationml/2006/ole">
              <mc:AlternateContent xmlns:mc="http://schemas.openxmlformats.org/markup-compatibility/2006">
                <mc:Choice xmlns:v="urn:schemas-microsoft-com:vml" Requires="v">
                  <p:oleObj spid="_x0000_s2080" name="Equation" r:id="rId61" imgW="253800" imgH="241200" progId="Equation.DSMT4">
                    <p:embed/>
                  </p:oleObj>
                </mc:Choice>
                <mc:Fallback>
                  <p:oleObj name="Equation" r:id="rId61" imgW="253800" imgH="241200" progId="Equation.DSMT4">
                    <p:embed/>
                    <p:pic>
                      <p:nvPicPr>
                        <p:cNvPr id="2084" name="Object 2"/>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5231217" y="2942702"/>
                          <a:ext cx="565076" cy="5386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5" name="Object 2"/>
            <p:cNvGraphicFramePr>
              <a:graphicFrameLocks noChangeAspect="1"/>
            </p:cNvGraphicFramePr>
            <p:nvPr/>
          </p:nvGraphicFramePr>
          <p:xfrm>
            <a:off x="5219321" y="3826048"/>
            <a:ext cx="266700" cy="241300"/>
          </p:xfrm>
          <a:graphic>
            <a:graphicData uri="http://schemas.openxmlformats.org/presentationml/2006/ole">
              <mc:AlternateContent xmlns:mc="http://schemas.openxmlformats.org/markup-compatibility/2006">
                <mc:Choice xmlns:v="urn:schemas-microsoft-com:vml" Requires="v">
                  <p:oleObj spid="_x0000_s2081" name="Equation" r:id="rId63" imgW="266400" imgH="241200" progId="Equation.DSMT4">
                    <p:embed/>
                  </p:oleObj>
                </mc:Choice>
                <mc:Fallback>
                  <p:oleObj name="Equation" r:id="rId63" imgW="266400" imgH="241200" progId="Equation.DSMT4">
                    <p:embed/>
                    <p:pic>
                      <p:nvPicPr>
                        <p:cNvPr id="2085" name="Object 2"/>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5219321" y="3826048"/>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86" name="Object 2"/>
            <p:cNvGraphicFramePr>
              <a:graphicFrameLocks noChangeAspect="1"/>
            </p:cNvGraphicFramePr>
            <p:nvPr/>
          </p:nvGraphicFramePr>
          <p:xfrm>
            <a:off x="6286123" y="2776968"/>
            <a:ext cx="266700" cy="241300"/>
          </p:xfrm>
          <a:graphic>
            <a:graphicData uri="http://schemas.openxmlformats.org/presentationml/2006/ole">
              <mc:AlternateContent xmlns:mc="http://schemas.openxmlformats.org/markup-compatibility/2006">
                <mc:Choice xmlns:v="urn:schemas-microsoft-com:vml" Requires="v">
                  <p:oleObj spid="_x0000_s2082" name="Equation" r:id="rId65" imgW="266400" imgH="241200" progId="Equation.DSMT4">
                    <p:embed/>
                  </p:oleObj>
                </mc:Choice>
                <mc:Fallback>
                  <p:oleObj name="Equation" r:id="rId65" imgW="266400" imgH="241200" progId="Equation.DSMT4">
                    <p:embed/>
                    <p:pic>
                      <p:nvPicPr>
                        <p:cNvPr id="2086" name="Object 2"/>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6286123" y="2776968"/>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69" name="Object 14"/>
          <p:cNvGraphicFramePr>
            <a:graphicFrameLocks noChangeAspect="1"/>
          </p:cNvGraphicFramePr>
          <p:nvPr/>
        </p:nvGraphicFramePr>
        <p:xfrm>
          <a:off x="6081713" y="3063875"/>
          <a:ext cx="1012825" cy="393700"/>
        </p:xfrm>
        <a:graphic>
          <a:graphicData uri="http://schemas.openxmlformats.org/presentationml/2006/ole">
            <mc:AlternateContent xmlns:mc="http://schemas.openxmlformats.org/markup-compatibility/2006">
              <mc:Choice xmlns:v="urn:schemas-microsoft-com:vml" Requires="v">
                <p:oleObj spid="_x0000_s2083" name="Equation" r:id="rId66" imgW="622080" imgH="241200" progId="Equation.DSMT4">
                  <p:embed/>
                </p:oleObj>
              </mc:Choice>
              <mc:Fallback>
                <p:oleObj name="Equation" r:id="rId66" imgW="622080" imgH="241200" progId="Equation.DSMT4">
                  <p:embed/>
                  <p:pic>
                    <p:nvPicPr>
                      <p:cNvPr id="69" name="Object 14"/>
                      <p:cNvPicPr>
                        <a:picLocks noChangeAspect="1" noChangeArrowheads="1"/>
                      </p:cNvPicPr>
                      <p:nvPr/>
                    </p:nvPicPr>
                    <p:blipFill>
                      <a:blip r:embed="rId67">
                        <a:extLst>
                          <a:ext uri="{28A0092B-C50C-407E-A947-70E740481C1C}">
                            <a14:useLocalDpi xmlns:a14="http://schemas.microsoft.com/office/drawing/2010/main" val="0"/>
                          </a:ext>
                        </a:extLst>
                      </a:blip>
                      <a:srcRect/>
                      <a:stretch>
                        <a:fillRect/>
                      </a:stretch>
                    </p:blipFill>
                    <p:spPr bwMode="auto">
                      <a:xfrm>
                        <a:off x="6081713" y="3063875"/>
                        <a:ext cx="1012825"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 name="Object 14"/>
          <p:cNvGraphicFramePr>
            <a:graphicFrameLocks noChangeAspect="1"/>
          </p:cNvGraphicFramePr>
          <p:nvPr/>
        </p:nvGraphicFramePr>
        <p:xfrm>
          <a:off x="6062663" y="3954463"/>
          <a:ext cx="1054100" cy="392112"/>
        </p:xfrm>
        <a:graphic>
          <a:graphicData uri="http://schemas.openxmlformats.org/presentationml/2006/ole">
            <mc:AlternateContent xmlns:mc="http://schemas.openxmlformats.org/markup-compatibility/2006">
              <mc:Choice xmlns:v="urn:schemas-microsoft-com:vml" Requires="v">
                <p:oleObj spid="_x0000_s2084" name="Equation" r:id="rId68" imgW="647640" imgH="241200" progId="Equation.DSMT4">
                  <p:embed/>
                </p:oleObj>
              </mc:Choice>
              <mc:Fallback>
                <p:oleObj name="Equation" r:id="rId68" imgW="647640" imgH="241200" progId="Equation.DSMT4">
                  <p:embed/>
                  <p:pic>
                    <p:nvPicPr>
                      <p:cNvPr id="70" name="Object 14"/>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6062663" y="3954463"/>
                        <a:ext cx="1054100"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 name="Object 14"/>
          <p:cNvGraphicFramePr>
            <a:graphicFrameLocks noChangeAspect="1"/>
          </p:cNvGraphicFramePr>
          <p:nvPr/>
        </p:nvGraphicFramePr>
        <p:xfrm>
          <a:off x="6061075" y="4843463"/>
          <a:ext cx="1033463" cy="392112"/>
        </p:xfrm>
        <a:graphic>
          <a:graphicData uri="http://schemas.openxmlformats.org/presentationml/2006/ole">
            <mc:AlternateContent xmlns:mc="http://schemas.openxmlformats.org/markup-compatibility/2006">
              <mc:Choice xmlns:v="urn:schemas-microsoft-com:vml" Requires="v">
                <p:oleObj spid="_x0000_s2085" name="Equation" r:id="rId70" imgW="634680" imgH="241200" progId="Equation.DSMT4">
                  <p:embed/>
                </p:oleObj>
              </mc:Choice>
              <mc:Fallback>
                <p:oleObj name="Equation" r:id="rId70" imgW="634680" imgH="241200" progId="Equation.DSMT4">
                  <p:embed/>
                  <p:pic>
                    <p:nvPicPr>
                      <p:cNvPr id="71" name="Object 14"/>
                      <p:cNvPicPr>
                        <a:picLocks noChangeAspect="1" noChangeArrowheads="1"/>
                      </p:cNvPicPr>
                      <p:nvPr/>
                    </p:nvPicPr>
                    <p:blipFill>
                      <a:blip r:embed="rId71">
                        <a:extLst>
                          <a:ext uri="{28A0092B-C50C-407E-A947-70E740481C1C}">
                            <a14:useLocalDpi xmlns:a14="http://schemas.microsoft.com/office/drawing/2010/main" val="0"/>
                          </a:ext>
                        </a:extLst>
                      </a:blip>
                      <a:srcRect/>
                      <a:stretch>
                        <a:fillRect/>
                      </a:stretch>
                    </p:blipFill>
                    <p:spPr bwMode="auto">
                      <a:xfrm>
                        <a:off x="6061075" y="4843463"/>
                        <a:ext cx="1033463"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 name="Object 14"/>
          <p:cNvGraphicFramePr>
            <a:graphicFrameLocks noChangeAspect="1"/>
          </p:cNvGraphicFramePr>
          <p:nvPr/>
        </p:nvGraphicFramePr>
        <p:xfrm>
          <a:off x="7080250" y="2941638"/>
          <a:ext cx="454025" cy="742950"/>
        </p:xfrm>
        <a:graphic>
          <a:graphicData uri="http://schemas.openxmlformats.org/presentationml/2006/ole">
            <mc:AlternateContent xmlns:mc="http://schemas.openxmlformats.org/markup-compatibility/2006">
              <mc:Choice xmlns:v="urn:schemas-microsoft-com:vml" Requires="v">
                <p:oleObj spid="_x0000_s2086" name="Equation" r:id="rId72" imgW="279360" imgH="457200" progId="Equation.DSMT4">
                  <p:embed/>
                </p:oleObj>
              </mc:Choice>
              <mc:Fallback>
                <p:oleObj name="Equation" r:id="rId72" imgW="279360" imgH="457200" progId="Equation.DSMT4">
                  <p:embed/>
                  <p:pic>
                    <p:nvPicPr>
                      <p:cNvPr id="72" name="Object 14"/>
                      <p:cNvPicPr>
                        <a:picLocks noChangeAspect="1" noChangeArrowheads="1"/>
                      </p:cNvPicPr>
                      <p:nvPr/>
                    </p:nvPicPr>
                    <p:blipFill>
                      <a:blip r:embed="rId73">
                        <a:extLst>
                          <a:ext uri="{28A0092B-C50C-407E-A947-70E740481C1C}">
                            <a14:useLocalDpi xmlns:a14="http://schemas.microsoft.com/office/drawing/2010/main" val="0"/>
                          </a:ext>
                        </a:extLst>
                      </a:blip>
                      <a:srcRect/>
                      <a:stretch>
                        <a:fillRect/>
                      </a:stretch>
                    </p:blipFill>
                    <p:spPr bwMode="auto">
                      <a:xfrm>
                        <a:off x="7080250" y="2941638"/>
                        <a:ext cx="45402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3" name="Object 14"/>
          <p:cNvGraphicFramePr>
            <a:graphicFrameLocks noChangeAspect="1"/>
          </p:cNvGraphicFramePr>
          <p:nvPr/>
        </p:nvGraphicFramePr>
        <p:xfrm>
          <a:off x="7115175" y="3851275"/>
          <a:ext cx="454025" cy="742950"/>
        </p:xfrm>
        <a:graphic>
          <a:graphicData uri="http://schemas.openxmlformats.org/presentationml/2006/ole">
            <mc:AlternateContent xmlns:mc="http://schemas.openxmlformats.org/markup-compatibility/2006">
              <mc:Choice xmlns:v="urn:schemas-microsoft-com:vml" Requires="v">
                <p:oleObj spid="_x0000_s2087" name="Equation" r:id="rId74" imgW="279360" imgH="457200" progId="Equation.DSMT4">
                  <p:embed/>
                </p:oleObj>
              </mc:Choice>
              <mc:Fallback>
                <p:oleObj name="Equation" r:id="rId74" imgW="279360" imgH="457200" progId="Equation.DSMT4">
                  <p:embed/>
                  <p:pic>
                    <p:nvPicPr>
                      <p:cNvPr id="73" name="Object 14"/>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7115175" y="3851275"/>
                        <a:ext cx="454025" cy="742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 name="Object 14"/>
          <p:cNvGraphicFramePr>
            <a:graphicFrameLocks noChangeAspect="1"/>
          </p:cNvGraphicFramePr>
          <p:nvPr/>
        </p:nvGraphicFramePr>
        <p:xfrm>
          <a:off x="7185025" y="4818063"/>
          <a:ext cx="320675" cy="522287"/>
        </p:xfrm>
        <a:graphic>
          <a:graphicData uri="http://schemas.openxmlformats.org/presentationml/2006/ole">
            <mc:AlternateContent xmlns:mc="http://schemas.openxmlformats.org/markup-compatibility/2006">
              <mc:Choice xmlns:v="urn:schemas-microsoft-com:vml" Requires="v">
                <p:oleObj spid="_x0000_s2088" name="Equation" r:id="rId76" imgW="101520" imgH="164880" progId="Equation.DSMT4">
                  <p:embed/>
                </p:oleObj>
              </mc:Choice>
              <mc:Fallback>
                <p:oleObj name="Equation" r:id="rId76" imgW="101520" imgH="164880" progId="Equation.DSMT4">
                  <p:embed/>
                  <p:pic>
                    <p:nvPicPr>
                      <p:cNvPr id="74" name="Object 14"/>
                      <p:cNvPicPr>
                        <a:picLocks noChangeAspect="1" noChangeArrowheads="1"/>
                      </p:cNvPicPr>
                      <p:nvPr/>
                    </p:nvPicPr>
                    <p:blipFill>
                      <a:blip r:embed="rId77">
                        <a:extLst>
                          <a:ext uri="{28A0092B-C50C-407E-A947-70E740481C1C}">
                            <a14:useLocalDpi xmlns:a14="http://schemas.microsoft.com/office/drawing/2010/main" val="0"/>
                          </a:ext>
                        </a:extLst>
                      </a:blip>
                      <a:srcRect/>
                      <a:stretch>
                        <a:fillRect/>
                      </a:stretch>
                    </p:blipFill>
                    <p:spPr bwMode="auto">
                      <a:xfrm>
                        <a:off x="7185025" y="4818063"/>
                        <a:ext cx="320675" cy="522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97"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78"/>
              </a:rPr>
              <a:t>www.BCMath.ca</a:t>
            </a:r>
            <a:r>
              <a:rPr lang="en-US" sz="10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blinds(horizontal)">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linds(horizontal)">
                                      <p:cBhvr>
                                        <p:cTn id="27" dur="500"/>
                                        <p:tgtEl>
                                          <p:spTgt spid="24"/>
                                        </p:tgtEl>
                                      </p:cBhvr>
                                    </p:animEffect>
                                  </p:childTnLst>
                                </p:cTn>
                              </p:par>
                              <p:par>
                                <p:cTn id="28" presetID="10" presetClass="exit" presetSubtype="0" fill="hold" nodeType="withEffect">
                                  <p:stCondLst>
                                    <p:cond delay="0"/>
                                  </p:stCondLst>
                                  <p:childTnLst>
                                    <p:animEffect transition="out" filter="fade">
                                      <p:cBhvr>
                                        <p:cTn id="29" dur="2000"/>
                                        <p:tgtEl>
                                          <p:spTgt spid="23"/>
                                        </p:tgtEl>
                                      </p:cBhvr>
                                    </p:animEffect>
                                    <p:set>
                                      <p:cBhvr>
                                        <p:cTn id="30" dur="1" fill="hold">
                                          <p:stCondLst>
                                            <p:cond delay="1999"/>
                                          </p:stCondLst>
                                        </p:cTn>
                                        <p:tgtEl>
                                          <p:spTgt spid="2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blinds(horizontal)">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46"/>
                                        </p:tgtEl>
                                        <p:attrNameLst>
                                          <p:attrName>style.visibility</p:attrName>
                                        </p:attrNameLst>
                                      </p:cBhvr>
                                      <p:to>
                                        <p:strVal val="visible"/>
                                      </p:to>
                                    </p:set>
                                    <p:animEffect transition="in" filter="blinds(horizontal)">
                                      <p:cBhvr>
                                        <p:cTn id="40" dur="500"/>
                                        <p:tgtEl>
                                          <p:spTgt spid="46"/>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blinds(horizontal)">
                                      <p:cBhvr>
                                        <p:cTn id="45" dur="500"/>
                                        <p:tgtEl>
                                          <p:spTgt spid="26"/>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blinds(horizontal)">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blinds(horizontal)">
                                      <p:cBhvr>
                                        <p:cTn id="55" dur="500"/>
                                        <p:tgtEl>
                                          <p:spTgt spid="28"/>
                                        </p:tgtEl>
                                      </p:cBhvr>
                                    </p:animEffect>
                                  </p:childTnLst>
                                </p:cTn>
                              </p:par>
                              <p:par>
                                <p:cTn id="56" presetID="10" presetClass="exit" presetSubtype="0" fill="hold" nodeType="withEffect">
                                  <p:stCondLst>
                                    <p:cond delay="0"/>
                                  </p:stCondLst>
                                  <p:childTnLst>
                                    <p:animEffect transition="out" filter="fade">
                                      <p:cBhvr>
                                        <p:cTn id="57" dur="2000"/>
                                        <p:tgtEl>
                                          <p:spTgt spid="27"/>
                                        </p:tgtEl>
                                      </p:cBhvr>
                                    </p:animEffect>
                                    <p:set>
                                      <p:cBhvr>
                                        <p:cTn id="58" dur="1" fill="hold">
                                          <p:stCondLst>
                                            <p:cond delay="1999"/>
                                          </p:stCondLst>
                                        </p:cTn>
                                        <p:tgtEl>
                                          <p:spTgt spid="27"/>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blinds(horizontal)">
                                      <p:cBhvr>
                                        <p:cTn id="63" dur="500"/>
                                        <p:tgtEl>
                                          <p:spTgt spid="29"/>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50"/>
                                        </p:tgtEl>
                                        <p:attrNameLst>
                                          <p:attrName>style.visibility</p:attrName>
                                        </p:attrNameLst>
                                      </p:cBhvr>
                                      <p:to>
                                        <p:strVal val="visible"/>
                                      </p:to>
                                    </p:set>
                                    <p:animEffect transition="in" filter="blinds(horizontal)">
                                      <p:cBhvr>
                                        <p:cTn id="68" dur="500"/>
                                        <p:tgtEl>
                                          <p:spTgt spid="50"/>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blinds(horizontal)">
                                      <p:cBhvr>
                                        <p:cTn id="73" dur="500"/>
                                        <p:tgtEl>
                                          <p:spTgt spid="42"/>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43"/>
                                        </p:tgtEl>
                                        <p:attrNameLst>
                                          <p:attrName>style.visibility</p:attrName>
                                        </p:attrNameLst>
                                      </p:cBhvr>
                                      <p:to>
                                        <p:strVal val="visible"/>
                                      </p:to>
                                    </p:set>
                                    <p:animEffect transition="in" filter="blinds(horizontal)">
                                      <p:cBhvr>
                                        <p:cTn id="78" dur="500"/>
                                        <p:tgtEl>
                                          <p:spTgt spid="43"/>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nodeType="clickEffect">
                                  <p:stCondLst>
                                    <p:cond delay="0"/>
                                  </p:stCondLst>
                                  <p:childTnLst>
                                    <p:set>
                                      <p:cBhvr>
                                        <p:cTn id="82" dur="1" fill="hold">
                                          <p:stCondLst>
                                            <p:cond delay="0"/>
                                          </p:stCondLst>
                                        </p:cTn>
                                        <p:tgtEl>
                                          <p:spTgt spid="44"/>
                                        </p:tgtEl>
                                        <p:attrNameLst>
                                          <p:attrName>style.visibility</p:attrName>
                                        </p:attrNameLst>
                                      </p:cBhvr>
                                      <p:to>
                                        <p:strVal val="visible"/>
                                      </p:to>
                                    </p:set>
                                    <p:animEffect transition="in" filter="blinds(horizontal)">
                                      <p:cBhvr>
                                        <p:cTn id="83" dur="500"/>
                                        <p:tgtEl>
                                          <p:spTgt spid="44"/>
                                        </p:tgtEl>
                                      </p:cBhvr>
                                    </p:animEffect>
                                  </p:childTnLst>
                                </p:cTn>
                              </p:par>
                              <p:par>
                                <p:cTn id="84" presetID="10" presetClass="exit" presetSubtype="0" fill="hold" nodeType="withEffect">
                                  <p:stCondLst>
                                    <p:cond delay="0"/>
                                  </p:stCondLst>
                                  <p:childTnLst>
                                    <p:animEffect transition="out" filter="fade">
                                      <p:cBhvr>
                                        <p:cTn id="85" dur="2000"/>
                                        <p:tgtEl>
                                          <p:spTgt spid="43"/>
                                        </p:tgtEl>
                                      </p:cBhvr>
                                    </p:animEffect>
                                    <p:set>
                                      <p:cBhvr>
                                        <p:cTn id="86" dur="1" fill="hold">
                                          <p:stCondLst>
                                            <p:cond delay="1999"/>
                                          </p:stCondLst>
                                        </p:cTn>
                                        <p:tgtEl>
                                          <p:spTgt spid="43"/>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nodeType="click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blinds(horizontal)">
                                      <p:cBhvr>
                                        <p:cTn id="91" dur="500"/>
                                        <p:tgtEl>
                                          <p:spTgt spid="45"/>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nodeType="click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blinds(horizontal)">
                                      <p:cBhvr>
                                        <p:cTn id="96" dur="500"/>
                                        <p:tgtEl>
                                          <p:spTgt spid="51"/>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7"/>
                                        </p:tgtEl>
                                        <p:attrNameLst>
                                          <p:attrName>style.visibility</p:attrName>
                                        </p:attrNameLst>
                                      </p:cBhvr>
                                      <p:to>
                                        <p:strVal val="visible"/>
                                      </p:to>
                                    </p:set>
                                    <p:animEffect transition="in" filter="blinds(horizontal)">
                                      <p:cBhvr>
                                        <p:cTn id="101" dur="500"/>
                                        <p:tgtEl>
                                          <p:spTgt spid="47"/>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nodeType="click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blinds(horizontal)">
                                      <p:cBhvr>
                                        <p:cTn id="106" dur="500"/>
                                        <p:tgtEl>
                                          <p:spTgt spid="52"/>
                                        </p:tgtEl>
                                      </p:cBhvr>
                                    </p:animEffect>
                                  </p:childTnLst>
                                </p:cTn>
                              </p:par>
                              <p:par>
                                <p:cTn id="107" presetID="3" presetClass="entr" presetSubtype="10" fill="hold" nodeType="withEffect">
                                  <p:stCondLst>
                                    <p:cond delay="0"/>
                                  </p:stCondLst>
                                  <p:childTnLst>
                                    <p:set>
                                      <p:cBhvr>
                                        <p:cTn id="108" dur="1" fill="hold">
                                          <p:stCondLst>
                                            <p:cond delay="0"/>
                                          </p:stCondLst>
                                        </p:cTn>
                                        <p:tgtEl>
                                          <p:spTgt spid="53"/>
                                        </p:tgtEl>
                                        <p:attrNameLst>
                                          <p:attrName>style.visibility</p:attrName>
                                        </p:attrNameLst>
                                      </p:cBhvr>
                                      <p:to>
                                        <p:strVal val="visible"/>
                                      </p:to>
                                    </p:set>
                                    <p:animEffect transition="in" filter="blinds(horizontal)">
                                      <p:cBhvr>
                                        <p:cTn id="109" dur="500"/>
                                        <p:tgtEl>
                                          <p:spTgt spid="53"/>
                                        </p:tgtEl>
                                      </p:cBhvr>
                                    </p:animEffect>
                                  </p:childTnLst>
                                </p:cTn>
                              </p:par>
                              <p:par>
                                <p:cTn id="110" presetID="3" presetClass="entr" presetSubtype="10" fill="hold" nodeType="withEffect">
                                  <p:stCondLst>
                                    <p:cond delay="0"/>
                                  </p:stCondLst>
                                  <p:childTnLst>
                                    <p:set>
                                      <p:cBhvr>
                                        <p:cTn id="111" dur="1" fill="hold">
                                          <p:stCondLst>
                                            <p:cond delay="0"/>
                                          </p:stCondLst>
                                        </p:cTn>
                                        <p:tgtEl>
                                          <p:spTgt spid="54"/>
                                        </p:tgtEl>
                                        <p:attrNameLst>
                                          <p:attrName>style.visibility</p:attrName>
                                        </p:attrNameLst>
                                      </p:cBhvr>
                                      <p:to>
                                        <p:strVal val="visible"/>
                                      </p:to>
                                    </p:set>
                                    <p:animEffect transition="in" filter="blinds(horizontal)">
                                      <p:cBhvr>
                                        <p:cTn id="112" dur="500"/>
                                        <p:tgtEl>
                                          <p:spTgt spid="54"/>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55"/>
                                        </p:tgtEl>
                                        <p:attrNameLst>
                                          <p:attrName>style.visibility</p:attrName>
                                        </p:attrNameLst>
                                      </p:cBhvr>
                                      <p:to>
                                        <p:strVal val="visible"/>
                                      </p:to>
                                    </p:set>
                                    <p:animEffect transition="in" filter="blinds(horizontal)">
                                      <p:cBhvr>
                                        <p:cTn id="117" dur="500"/>
                                        <p:tgtEl>
                                          <p:spTgt spid="55"/>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56"/>
                                        </p:tgtEl>
                                        <p:attrNameLst>
                                          <p:attrName>style.visibility</p:attrName>
                                        </p:attrNameLst>
                                      </p:cBhvr>
                                      <p:to>
                                        <p:strVal val="visible"/>
                                      </p:to>
                                    </p:set>
                                    <p:animEffect transition="in" filter="blinds(horizontal)">
                                      <p:cBhvr>
                                        <p:cTn id="122" dur="500"/>
                                        <p:tgtEl>
                                          <p:spTgt spid="56"/>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blinds(horizontal)">
                                      <p:cBhvr>
                                        <p:cTn id="127" dur="500"/>
                                        <p:tgtEl>
                                          <p:spTgt spid="57"/>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11"/>
                                        </p:tgtEl>
                                        <p:attrNameLst>
                                          <p:attrName>style.visibility</p:attrName>
                                        </p:attrNameLst>
                                      </p:cBhvr>
                                      <p:to>
                                        <p:strVal val="visible"/>
                                      </p:to>
                                    </p:set>
                                    <p:animEffect transition="in" filter="fade">
                                      <p:cBhvr>
                                        <p:cTn id="132" dur="2000"/>
                                        <p:tgtEl>
                                          <p:spTgt spid="11"/>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69"/>
                                        </p:tgtEl>
                                        <p:attrNameLst>
                                          <p:attrName>style.visibility</p:attrName>
                                        </p:attrNameLst>
                                      </p:cBhvr>
                                      <p:to>
                                        <p:strVal val="visible"/>
                                      </p:to>
                                    </p:set>
                                    <p:animEffect transition="in" filter="blinds(horizontal)">
                                      <p:cBhvr>
                                        <p:cTn id="137" dur="500"/>
                                        <p:tgtEl>
                                          <p:spTgt spid="69"/>
                                        </p:tgtEl>
                                      </p:cBhvr>
                                    </p:animEffect>
                                  </p:childTnLst>
                                </p:cTn>
                              </p:par>
                              <p:par>
                                <p:cTn id="138" presetID="3" presetClass="entr" presetSubtype="10" fill="hold" nodeType="withEffect">
                                  <p:stCondLst>
                                    <p:cond delay="0"/>
                                  </p:stCondLst>
                                  <p:childTnLst>
                                    <p:set>
                                      <p:cBhvr>
                                        <p:cTn id="139" dur="1" fill="hold">
                                          <p:stCondLst>
                                            <p:cond delay="0"/>
                                          </p:stCondLst>
                                        </p:cTn>
                                        <p:tgtEl>
                                          <p:spTgt spid="70"/>
                                        </p:tgtEl>
                                        <p:attrNameLst>
                                          <p:attrName>style.visibility</p:attrName>
                                        </p:attrNameLst>
                                      </p:cBhvr>
                                      <p:to>
                                        <p:strVal val="visible"/>
                                      </p:to>
                                    </p:set>
                                    <p:animEffect transition="in" filter="blinds(horizontal)">
                                      <p:cBhvr>
                                        <p:cTn id="140" dur="500"/>
                                        <p:tgtEl>
                                          <p:spTgt spid="70"/>
                                        </p:tgtEl>
                                      </p:cBhvr>
                                    </p:animEffect>
                                  </p:childTnLst>
                                </p:cTn>
                              </p:par>
                              <p:par>
                                <p:cTn id="141" presetID="3" presetClass="entr" presetSubtype="10" fill="hold" nodeType="withEffect">
                                  <p:stCondLst>
                                    <p:cond delay="0"/>
                                  </p:stCondLst>
                                  <p:childTnLst>
                                    <p:set>
                                      <p:cBhvr>
                                        <p:cTn id="142" dur="1" fill="hold">
                                          <p:stCondLst>
                                            <p:cond delay="0"/>
                                          </p:stCondLst>
                                        </p:cTn>
                                        <p:tgtEl>
                                          <p:spTgt spid="71"/>
                                        </p:tgtEl>
                                        <p:attrNameLst>
                                          <p:attrName>style.visibility</p:attrName>
                                        </p:attrNameLst>
                                      </p:cBhvr>
                                      <p:to>
                                        <p:strVal val="visible"/>
                                      </p:to>
                                    </p:set>
                                    <p:animEffect transition="in" filter="blinds(horizontal)">
                                      <p:cBhvr>
                                        <p:cTn id="143" dur="500"/>
                                        <p:tgtEl>
                                          <p:spTgt spid="71"/>
                                        </p:tgtEl>
                                      </p:cBhvr>
                                    </p:animEffect>
                                  </p:childTnLst>
                                </p:cTn>
                              </p:par>
                            </p:childTnLst>
                          </p:cTn>
                        </p:par>
                      </p:childTnLst>
                    </p:cTn>
                  </p:par>
                  <p:par>
                    <p:cTn id="144" fill="hold">
                      <p:stCondLst>
                        <p:cond delay="indefinite"/>
                      </p:stCondLst>
                      <p:childTnLst>
                        <p:par>
                          <p:cTn id="145" fill="hold">
                            <p:stCondLst>
                              <p:cond delay="0"/>
                            </p:stCondLst>
                            <p:childTnLst>
                              <p:par>
                                <p:cTn id="146" presetID="3" presetClass="entr" presetSubtype="10" fill="hold" nodeType="clickEffect">
                                  <p:stCondLst>
                                    <p:cond delay="0"/>
                                  </p:stCondLst>
                                  <p:childTnLst>
                                    <p:set>
                                      <p:cBhvr>
                                        <p:cTn id="147" dur="1" fill="hold">
                                          <p:stCondLst>
                                            <p:cond delay="0"/>
                                          </p:stCondLst>
                                        </p:cTn>
                                        <p:tgtEl>
                                          <p:spTgt spid="72"/>
                                        </p:tgtEl>
                                        <p:attrNameLst>
                                          <p:attrName>style.visibility</p:attrName>
                                        </p:attrNameLst>
                                      </p:cBhvr>
                                      <p:to>
                                        <p:strVal val="visible"/>
                                      </p:to>
                                    </p:set>
                                    <p:animEffect transition="in" filter="blinds(horizontal)">
                                      <p:cBhvr>
                                        <p:cTn id="148" dur="500"/>
                                        <p:tgtEl>
                                          <p:spTgt spid="72"/>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nodeType="clickEffect">
                                  <p:stCondLst>
                                    <p:cond delay="0"/>
                                  </p:stCondLst>
                                  <p:childTnLst>
                                    <p:set>
                                      <p:cBhvr>
                                        <p:cTn id="152" dur="1" fill="hold">
                                          <p:stCondLst>
                                            <p:cond delay="0"/>
                                          </p:stCondLst>
                                        </p:cTn>
                                        <p:tgtEl>
                                          <p:spTgt spid="73"/>
                                        </p:tgtEl>
                                        <p:attrNameLst>
                                          <p:attrName>style.visibility</p:attrName>
                                        </p:attrNameLst>
                                      </p:cBhvr>
                                      <p:to>
                                        <p:strVal val="visible"/>
                                      </p:to>
                                    </p:set>
                                    <p:animEffect transition="in" filter="blinds(horizontal)">
                                      <p:cBhvr>
                                        <p:cTn id="153" dur="500"/>
                                        <p:tgtEl>
                                          <p:spTgt spid="73"/>
                                        </p:tgtEl>
                                      </p:cBhvr>
                                    </p:animEffect>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nodeType="clickEffect">
                                  <p:stCondLst>
                                    <p:cond delay="0"/>
                                  </p:stCondLst>
                                  <p:childTnLst>
                                    <p:set>
                                      <p:cBhvr>
                                        <p:cTn id="157" dur="1" fill="hold">
                                          <p:stCondLst>
                                            <p:cond delay="0"/>
                                          </p:stCondLst>
                                        </p:cTn>
                                        <p:tgtEl>
                                          <p:spTgt spid="74"/>
                                        </p:tgtEl>
                                        <p:attrNameLst>
                                          <p:attrName>style.visibility</p:attrName>
                                        </p:attrNameLst>
                                      </p:cBhvr>
                                      <p:to>
                                        <p:strVal val="visible"/>
                                      </p:to>
                                    </p:set>
                                    <p:animEffect transition="in" filter="blinds(horizontal)">
                                      <p:cBhvr>
                                        <p:cTn id="158"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5" name="Content Placeholder 2"/>
          <p:cNvSpPr>
            <a:spLocks noGrp="1"/>
          </p:cNvSpPr>
          <p:nvPr>
            <p:ph sz="quarter" idx="1"/>
          </p:nvPr>
        </p:nvSpPr>
        <p:spPr>
          <a:xfrm>
            <a:off x="273050" y="327025"/>
            <a:ext cx="8339138" cy="819150"/>
          </a:xfrm>
        </p:spPr>
        <p:txBody>
          <a:bodyPr>
            <a:normAutofit lnSpcReduction="10000"/>
          </a:bodyPr>
          <a:lstStyle/>
          <a:p>
            <a:pPr>
              <a:buFont typeface="Wingdings" pitchFamily="2" charset="2"/>
              <a:buNone/>
            </a:pPr>
            <a:r>
              <a:rPr lang="en-CA" dirty="0"/>
              <a:t>Ex: Use the special triangles to determine the exact value of each angle:</a:t>
            </a:r>
          </a:p>
        </p:txBody>
      </p:sp>
      <p:graphicFrame>
        <p:nvGraphicFramePr>
          <p:cNvPr id="3074" name="Object 2"/>
          <p:cNvGraphicFramePr>
            <a:graphicFrameLocks noChangeAspect="1"/>
          </p:cNvGraphicFramePr>
          <p:nvPr/>
        </p:nvGraphicFramePr>
        <p:xfrm>
          <a:off x="377825" y="1504950"/>
          <a:ext cx="1889919" cy="896329"/>
        </p:xfrm>
        <a:graphic>
          <a:graphicData uri="http://schemas.openxmlformats.org/presentationml/2006/ole">
            <mc:AlternateContent xmlns:mc="http://schemas.openxmlformats.org/markup-compatibility/2006">
              <mc:Choice xmlns:v="urn:schemas-microsoft-com:vml" Requires="v">
                <p:oleObj spid="_x0000_s3074" name="Equation" r:id="rId4" imgW="965160" imgH="457200" progId="Equation.DSMT4">
                  <p:embed/>
                </p:oleObj>
              </mc:Choice>
              <mc:Fallback>
                <p:oleObj name="Equation" r:id="rId4" imgW="965160" imgH="457200" progId="Equation.DSMT4">
                  <p:embed/>
                  <p:pic>
                    <p:nvPicPr>
                      <p:cNvPr id="307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825" y="1504950"/>
                        <a:ext cx="1889919" cy="89632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14"/>
          <p:cNvGraphicFramePr>
            <a:graphicFrameLocks noChangeAspect="1"/>
          </p:cNvGraphicFramePr>
          <p:nvPr/>
        </p:nvGraphicFramePr>
        <p:xfrm>
          <a:off x="3186113" y="1495425"/>
          <a:ext cx="2105967" cy="921976"/>
        </p:xfrm>
        <a:graphic>
          <a:graphicData uri="http://schemas.openxmlformats.org/presentationml/2006/ole">
            <mc:AlternateContent xmlns:mc="http://schemas.openxmlformats.org/markup-compatibility/2006">
              <mc:Choice xmlns:v="urn:schemas-microsoft-com:vml" Requires="v">
                <p:oleObj spid="_x0000_s3075" name="Equation" r:id="rId6" imgW="1041120" imgH="457200" progId="Equation.DSMT4">
                  <p:embed/>
                </p:oleObj>
              </mc:Choice>
              <mc:Fallback>
                <p:oleObj name="Equation" r:id="rId6" imgW="1041120" imgH="457200" progId="Equation.DSMT4">
                  <p:embed/>
                  <p:pic>
                    <p:nvPicPr>
                      <p:cNvPr id="3075"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86113" y="1495425"/>
                        <a:ext cx="2105967" cy="9219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14"/>
          <p:cNvGraphicFramePr>
            <a:graphicFrameLocks noChangeAspect="1"/>
          </p:cNvGraphicFramePr>
          <p:nvPr/>
        </p:nvGraphicFramePr>
        <p:xfrm>
          <a:off x="6102350" y="1340768"/>
          <a:ext cx="2286074" cy="978849"/>
        </p:xfrm>
        <a:graphic>
          <a:graphicData uri="http://schemas.openxmlformats.org/presentationml/2006/ole">
            <mc:AlternateContent xmlns:mc="http://schemas.openxmlformats.org/markup-compatibility/2006">
              <mc:Choice xmlns:v="urn:schemas-microsoft-com:vml" Requires="v">
                <p:oleObj spid="_x0000_s3076" name="Equation" r:id="rId8" imgW="1066680" imgH="457200" progId="Equation.DSMT4">
                  <p:embed/>
                </p:oleObj>
              </mc:Choice>
              <mc:Fallback>
                <p:oleObj name="Equation" r:id="rId8" imgW="1066680" imgH="457200" progId="Equation.DSMT4">
                  <p:embed/>
                  <p:pic>
                    <p:nvPicPr>
                      <p:cNvPr id="3076"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02350" y="1340768"/>
                        <a:ext cx="2286074" cy="9788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7"/>
          <p:cNvGrpSpPr>
            <a:grpSpLocks/>
          </p:cNvGrpSpPr>
          <p:nvPr/>
        </p:nvGrpSpPr>
        <p:grpSpPr bwMode="auto">
          <a:xfrm>
            <a:off x="955675" y="3740150"/>
            <a:ext cx="1495425" cy="1908175"/>
            <a:chOff x="709673" y="2429662"/>
            <a:chExt cx="1496289" cy="1908508"/>
          </a:xfrm>
        </p:grpSpPr>
        <p:sp>
          <p:nvSpPr>
            <p:cNvPr id="9" name="Isosceles Triangle 8"/>
            <p:cNvSpPr/>
            <p:nvPr/>
          </p:nvSpPr>
          <p:spPr>
            <a:xfrm>
              <a:off x="709673" y="2429662"/>
              <a:ext cx="995938" cy="1571899"/>
            </a:xfrm>
            <a:prstGeom prst="triangle">
              <a:avLst>
                <a:gd name="adj" fmla="val 100000"/>
              </a:avLst>
            </a:prstGeom>
            <a:solidFill>
              <a:srgbClr val="00B0F0">
                <a:alpha val="49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cxnSp>
          <p:nvCxnSpPr>
            <p:cNvPr id="10" name="Straight Connector 9"/>
            <p:cNvCxnSpPr/>
            <p:nvPr/>
          </p:nvCxnSpPr>
          <p:spPr>
            <a:xfrm rot="5400000" flipH="1">
              <a:off x="912513" y="3214818"/>
              <a:ext cx="1571899" cy="158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aphicFrame>
          <p:nvGraphicFramePr>
            <p:cNvPr id="3089" name="Object 6"/>
            <p:cNvGraphicFramePr>
              <a:graphicFrameLocks noChangeAspect="1"/>
            </p:cNvGraphicFramePr>
            <p:nvPr/>
          </p:nvGraphicFramePr>
          <p:xfrm>
            <a:off x="835164" y="3748074"/>
            <a:ext cx="266700" cy="241300"/>
          </p:xfrm>
          <a:graphic>
            <a:graphicData uri="http://schemas.openxmlformats.org/presentationml/2006/ole">
              <mc:AlternateContent xmlns:mc="http://schemas.openxmlformats.org/markup-compatibility/2006">
                <mc:Choice xmlns:v="urn:schemas-microsoft-com:vml" Requires="v">
                  <p:oleObj spid="_x0000_s3077" name="Equation" r:id="rId10" imgW="266400" imgH="241200" progId="Equation.DSMT4">
                    <p:embed/>
                  </p:oleObj>
                </mc:Choice>
                <mc:Fallback>
                  <p:oleObj name="Equation" r:id="rId10" imgW="266400" imgH="241200" progId="Equation.DSMT4">
                    <p:embed/>
                    <p:pic>
                      <p:nvPicPr>
                        <p:cNvPr id="3089"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5164" y="3748074"/>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90" name="Object 2"/>
            <p:cNvGraphicFramePr>
              <a:graphicFrameLocks noChangeAspect="1"/>
            </p:cNvGraphicFramePr>
            <p:nvPr/>
          </p:nvGraphicFramePr>
          <p:xfrm>
            <a:off x="1470853" y="2660086"/>
            <a:ext cx="254000" cy="241300"/>
          </p:xfrm>
          <a:graphic>
            <a:graphicData uri="http://schemas.openxmlformats.org/presentationml/2006/ole">
              <mc:AlternateContent xmlns:mc="http://schemas.openxmlformats.org/markup-compatibility/2006">
                <mc:Choice xmlns:v="urn:schemas-microsoft-com:vml" Requires="v">
                  <p:oleObj spid="_x0000_s3078" name="Equation" r:id="rId12" imgW="253800" imgH="241200" progId="Equation.DSMT4">
                    <p:embed/>
                  </p:oleObj>
                </mc:Choice>
                <mc:Fallback>
                  <p:oleObj name="Equation" r:id="rId12" imgW="253800" imgH="241200" progId="Equation.DSMT4">
                    <p:embed/>
                    <p:pic>
                      <p:nvPicPr>
                        <p:cNvPr id="3090" name="Object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70853" y="2660086"/>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91" name="Object 2"/>
            <p:cNvGraphicFramePr>
              <a:graphicFrameLocks noChangeAspect="1"/>
            </p:cNvGraphicFramePr>
            <p:nvPr/>
          </p:nvGraphicFramePr>
          <p:xfrm>
            <a:off x="1382973" y="3726902"/>
            <a:ext cx="254000" cy="241300"/>
          </p:xfrm>
          <a:graphic>
            <a:graphicData uri="http://schemas.openxmlformats.org/presentationml/2006/ole">
              <mc:AlternateContent xmlns:mc="http://schemas.openxmlformats.org/markup-compatibility/2006">
                <mc:Choice xmlns:v="urn:schemas-microsoft-com:vml" Requires="v">
                  <p:oleObj spid="_x0000_s3079" name="Equation" r:id="rId14" imgW="253800" imgH="241200" progId="Equation.DSMT4">
                    <p:embed/>
                  </p:oleObj>
                </mc:Choice>
                <mc:Fallback>
                  <p:oleObj name="Equation" r:id="rId14" imgW="253800" imgH="241200" progId="Equation.DSMT4">
                    <p:embed/>
                    <p:pic>
                      <p:nvPicPr>
                        <p:cNvPr id="3091" name="Object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382973" y="3726902"/>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 name="Group 13"/>
            <p:cNvGrpSpPr>
              <a:grpSpLocks/>
            </p:cNvGrpSpPr>
            <p:nvPr/>
          </p:nvGrpSpPr>
          <p:grpSpPr bwMode="auto">
            <a:xfrm>
              <a:off x="1590261" y="3880288"/>
              <a:ext cx="103366" cy="117417"/>
              <a:chOff x="4079020" y="2558464"/>
              <a:chExt cx="198783" cy="198783"/>
            </a:xfrm>
          </p:grpSpPr>
          <p:cxnSp>
            <p:nvCxnSpPr>
              <p:cNvPr id="18" name="Straight Connector 17"/>
              <p:cNvCxnSpPr/>
              <p:nvPr/>
            </p:nvCxnSpPr>
            <p:spPr>
              <a:xfrm rot="10800000">
                <a:off x="4080912" y="2562172"/>
                <a:ext cx="19855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986035" y="2657414"/>
                <a:ext cx="198915" cy="3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3092" name="Object 2"/>
            <p:cNvGraphicFramePr>
              <a:graphicFrameLocks noChangeAspect="1"/>
            </p:cNvGraphicFramePr>
            <p:nvPr/>
          </p:nvGraphicFramePr>
          <p:xfrm>
            <a:off x="903768" y="2876051"/>
            <a:ext cx="289996" cy="376995"/>
          </p:xfrm>
          <a:graphic>
            <a:graphicData uri="http://schemas.openxmlformats.org/presentationml/2006/ole">
              <mc:AlternateContent xmlns:mc="http://schemas.openxmlformats.org/markup-compatibility/2006">
                <mc:Choice xmlns:v="urn:schemas-microsoft-com:vml" Requires="v">
                  <p:oleObj spid="_x0000_s3080" name="Equation" r:id="rId16" imgW="126720" imgH="164880" progId="Equation.DSMT4">
                    <p:embed/>
                  </p:oleObj>
                </mc:Choice>
                <mc:Fallback>
                  <p:oleObj name="Equation" r:id="rId16" imgW="126720" imgH="164880" progId="Equation.DSMT4">
                    <p:embed/>
                    <p:pic>
                      <p:nvPicPr>
                        <p:cNvPr id="3092" name="Object 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03768" y="2876051"/>
                          <a:ext cx="289996" cy="3769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93" name="Object 2"/>
            <p:cNvGraphicFramePr>
              <a:graphicFrameLocks noChangeAspect="1"/>
            </p:cNvGraphicFramePr>
            <p:nvPr/>
          </p:nvGraphicFramePr>
          <p:xfrm>
            <a:off x="1114768" y="3960345"/>
            <a:ext cx="231775" cy="377825"/>
          </p:xfrm>
          <a:graphic>
            <a:graphicData uri="http://schemas.openxmlformats.org/presentationml/2006/ole">
              <mc:AlternateContent xmlns:mc="http://schemas.openxmlformats.org/markup-compatibility/2006">
                <mc:Choice xmlns:v="urn:schemas-microsoft-com:vml" Requires="v">
                  <p:oleObj spid="_x0000_s3081" name="Equation" r:id="rId18" imgW="101520" imgH="164880" progId="Equation.DSMT4">
                    <p:embed/>
                  </p:oleObj>
                </mc:Choice>
                <mc:Fallback>
                  <p:oleObj name="Equation" r:id="rId18" imgW="101520" imgH="164880" progId="Equation.DSMT4">
                    <p:embed/>
                    <p:pic>
                      <p:nvPicPr>
                        <p:cNvPr id="3093" name="Object 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114768" y="3960345"/>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94" name="Object 2"/>
            <p:cNvGraphicFramePr>
              <a:graphicFrameLocks noChangeAspect="1"/>
            </p:cNvGraphicFramePr>
            <p:nvPr/>
          </p:nvGraphicFramePr>
          <p:xfrm>
            <a:off x="1655100" y="2961304"/>
            <a:ext cx="550862" cy="552450"/>
          </p:xfrm>
          <a:graphic>
            <a:graphicData uri="http://schemas.openxmlformats.org/presentationml/2006/ole">
              <mc:AlternateContent xmlns:mc="http://schemas.openxmlformats.org/markup-compatibility/2006">
                <mc:Choice xmlns:v="urn:schemas-microsoft-com:vml" Requires="v">
                  <p:oleObj spid="_x0000_s3082" name="Equation" r:id="rId20" imgW="241200" imgH="241200" progId="Equation.DSMT4">
                    <p:embed/>
                  </p:oleObj>
                </mc:Choice>
                <mc:Fallback>
                  <p:oleObj name="Equation" r:id="rId20" imgW="241200" imgH="241200" progId="Equation.DSMT4">
                    <p:embed/>
                    <p:pic>
                      <p:nvPicPr>
                        <p:cNvPr id="3094" name="Object 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655100" y="2961304"/>
                          <a:ext cx="550862" cy="552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 name="Group 19"/>
          <p:cNvGrpSpPr>
            <a:grpSpLocks/>
          </p:cNvGrpSpPr>
          <p:nvPr/>
        </p:nvGrpSpPr>
        <p:grpSpPr bwMode="auto">
          <a:xfrm>
            <a:off x="5600700" y="3940175"/>
            <a:ext cx="1682750" cy="1820863"/>
            <a:chOff x="5082363" y="2615608"/>
            <a:chExt cx="1683239" cy="1821799"/>
          </a:xfrm>
        </p:grpSpPr>
        <p:sp>
          <p:nvSpPr>
            <p:cNvPr id="21" name="Isosceles Triangle 20"/>
            <p:cNvSpPr/>
            <p:nvPr/>
          </p:nvSpPr>
          <p:spPr>
            <a:xfrm>
              <a:off x="5082363" y="2615608"/>
              <a:ext cx="1440281" cy="1440603"/>
            </a:xfrm>
            <a:prstGeom prst="triangle">
              <a:avLst>
                <a:gd name="adj" fmla="val 100000"/>
              </a:avLst>
            </a:prstGeom>
            <a:solidFill>
              <a:srgbClr val="FF000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CA">
                <a:solidFill>
                  <a:srgbClr val="FFFFFF"/>
                </a:solidFill>
              </a:endParaRPr>
            </a:p>
          </p:txBody>
        </p:sp>
        <p:graphicFrame>
          <p:nvGraphicFramePr>
            <p:cNvPr id="3083" name="Object 2"/>
            <p:cNvGraphicFramePr>
              <a:graphicFrameLocks noChangeAspect="1"/>
            </p:cNvGraphicFramePr>
            <p:nvPr/>
          </p:nvGraphicFramePr>
          <p:xfrm>
            <a:off x="6181801" y="3772976"/>
            <a:ext cx="254000" cy="241300"/>
          </p:xfrm>
          <a:graphic>
            <a:graphicData uri="http://schemas.openxmlformats.org/presentationml/2006/ole">
              <mc:AlternateContent xmlns:mc="http://schemas.openxmlformats.org/markup-compatibility/2006">
                <mc:Choice xmlns:v="urn:schemas-microsoft-com:vml" Requires="v">
                  <p:oleObj spid="_x0000_s3083" name="Equation" r:id="rId22" imgW="253800" imgH="241200" progId="Equation.DSMT4">
                    <p:embed/>
                  </p:oleObj>
                </mc:Choice>
                <mc:Fallback>
                  <p:oleObj name="Equation" r:id="rId22" imgW="253800" imgH="241200" progId="Equation.DSMT4">
                    <p:embed/>
                    <p:pic>
                      <p:nvPicPr>
                        <p:cNvPr id="3083" name="Object 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81801" y="3772976"/>
                          <a:ext cx="2540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59"/>
            <p:cNvGrpSpPr>
              <a:grpSpLocks/>
            </p:cNvGrpSpPr>
            <p:nvPr/>
          </p:nvGrpSpPr>
          <p:grpSpPr bwMode="auto">
            <a:xfrm>
              <a:off x="6389089" y="3926362"/>
              <a:ext cx="103366" cy="117417"/>
              <a:chOff x="4079020" y="2558464"/>
              <a:chExt cx="198783" cy="198783"/>
            </a:xfrm>
          </p:grpSpPr>
          <p:cxnSp>
            <p:nvCxnSpPr>
              <p:cNvPr id="29" name="Straight Connector 28"/>
              <p:cNvCxnSpPr/>
              <p:nvPr/>
            </p:nvCxnSpPr>
            <p:spPr>
              <a:xfrm rot="10800000">
                <a:off x="4079341" y="2563176"/>
                <a:ext cx="19849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3984429" y="2658451"/>
                <a:ext cx="198983" cy="3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aphicFrame>
          <p:nvGraphicFramePr>
            <p:cNvPr id="3084" name="Object 2"/>
            <p:cNvGraphicFramePr>
              <a:graphicFrameLocks noChangeAspect="1"/>
            </p:cNvGraphicFramePr>
            <p:nvPr/>
          </p:nvGraphicFramePr>
          <p:xfrm>
            <a:off x="5679679" y="4059582"/>
            <a:ext cx="231775" cy="377825"/>
          </p:xfrm>
          <a:graphic>
            <a:graphicData uri="http://schemas.openxmlformats.org/presentationml/2006/ole">
              <mc:AlternateContent xmlns:mc="http://schemas.openxmlformats.org/markup-compatibility/2006">
                <mc:Choice xmlns:v="urn:schemas-microsoft-com:vml" Requires="v">
                  <p:oleObj spid="_x0000_s3084" name="Equation" r:id="rId24" imgW="101520" imgH="164880" progId="Equation.DSMT4">
                    <p:embed/>
                  </p:oleObj>
                </mc:Choice>
                <mc:Fallback>
                  <p:oleObj name="Equation" r:id="rId24" imgW="101520" imgH="164880" progId="Equation.DSMT4">
                    <p:embed/>
                    <p:pic>
                      <p:nvPicPr>
                        <p:cNvPr id="3084" name="Object 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679679" y="4059582"/>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5" name="Object 2"/>
            <p:cNvGraphicFramePr>
              <a:graphicFrameLocks noChangeAspect="1"/>
            </p:cNvGraphicFramePr>
            <p:nvPr/>
          </p:nvGraphicFramePr>
          <p:xfrm>
            <a:off x="6533827" y="3191256"/>
            <a:ext cx="231775" cy="377825"/>
          </p:xfrm>
          <a:graphic>
            <a:graphicData uri="http://schemas.openxmlformats.org/presentationml/2006/ole">
              <mc:AlternateContent xmlns:mc="http://schemas.openxmlformats.org/markup-compatibility/2006">
                <mc:Choice xmlns:v="urn:schemas-microsoft-com:vml" Requires="v">
                  <p:oleObj spid="_x0000_s3085" name="Equation" r:id="rId26" imgW="101520" imgH="164880" progId="Equation.DSMT4">
                    <p:embed/>
                  </p:oleObj>
                </mc:Choice>
                <mc:Fallback>
                  <p:oleObj name="Equation" r:id="rId26" imgW="101520" imgH="164880" progId="Equation.DSMT4">
                    <p:embed/>
                    <p:pic>
                      <p:nvPicPr>
                        <p:cNvPr id="3085" name="Object 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533827" y="3191256"/>
                          <a:ext cx="2317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6" name="Object 2"/>
            <p:cNvGraphicFramePr>
              <a:graphicFrameLocks noChangeAspect="1"/>
            </p:cNvGraphicFramePr>
            <p:nvPr/>
          </p:nvGraphicFramePr>
          <p:xfrm>
            <a:off x="5231217" y="2942702"/>
            <a:ext cx="565076" cy="538686"/>
          </p:xfrm>
          <a:graphic>
            <a:graphicData uri="http://schemas.openxmlformats.org/presentationml/2006/ole">
              <mc:AlternateContent xmlns:mc="http://schemas.openxmlformats.org/markup-compatibility/2006">
                <mc:Choice xmlns:v="urn:schemas-microsoft-com:vml" Requires="v">
                  <p:oleObj spid="_x0000_s3086" name="Equation" r:id="rId27" imgW="253800" imgH="241200" progId="Equation.DSMT4">
                    <p:embed/>
                  </p:oleObj>
                </mc:Choice>
                <mc:Fallback>
                  <p:oleObj name="Equation" r:id="rId27" imgW="253800" imgH="241200" progId="Equation.DSMT4">
                    <p:embed/>
                    <p:pic>
                      <p:nvPicPr>
                        <p:cNvPr id="3086" name="Object 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231217" y="2942702"/>
                          <a:ext cx="565076" cy="5386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7" name="Object 2"/>
            <p:cNvGraphicFramePr>
              <a:graphicFrameLocks noChangeAspect="1"/>
            </p:cNvGraphicFramePr>
            <p:nvPr/>
          </p:nvGraphicFramePr>
          <p:xfrm>
            <a:off x="5219321" y="3826048"/>
            <a:ext cx="266700" cy="241300"/>
          </p:xfrm>
          <a:graphic>
            <a:graphicData uri="http://schemas.openxmlformats.org/presentationml/2006/ole">
              <mc:AlternateContent xmlns:mc="http://schemas.openxmlformats.org/markup-compatibility/2006">
                <mc:Choice xmlns:v="urn:schemas-microsoft-com:vml" Requires="v">
                  <p:oleObj spid="_x0000_s3087" name="Equation" r:id="rId29" imgW="266400" imgH="241200" progId="Equation.DSMT4">
                    <p:embed/>
                  </p:oleObj>
                </mc:Choice>
                <mc:Fallback>
                  <p:oleObj name="Equation" r:id="rId29" imgW="266400" imgH="241200" progId="Equation.DSMT4">
                    <p:embed/>
                    <p:pic>
                      <p:nvPicPr>
                        <p:cNvPr id="3087" name="Object 2"/>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219321" y="3826048"/>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8" name="Object 2"/>
            <p:cNvGraphicFramePr>
              <a:graphicFrameLocks noChangeAspect="1"/>
            </p:cNvGraphicFramePr>
            <p:nvPr/>
          </p:nvGraphicFramePr>
          <p:xfrm>
            <a:off x="6286123" y="2776968"/>
            <a:ext cx="266700" cy="241300"/>
          </p:xfrm>
          <a:graphic>
            <a:graphicData uri="http://schemas.openxmlformats.org/presentationml/2006/ole">
              <mc:AlternateContent xmlns:mc="http://schemas.openxmlformats.org/markup-compatibility/2006">
                <mc:Choice xmlns:v="urn:schemas-microsoft-com:vml" Requires="v">
                  <p:oleObj spid="_x0000_s3088" name="Equation" r:id="rId31" imgW="266400" imgH="241200" progId="Equation.DSMT4">
                    <p:embed/>
                  </p:oleObj>
                </mc:Choice>
                <mc:Fallback>
                  <p:oleObj name="Equation" r:id="rId31" imgW="266400" imgH="241200" progId="Equation.DSMT4">
                    <p:embed/>
                    <p:pic>
                      <p:nvPicPr>
                        <p:cNvPr id="3088" name="Object 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286123" y="2776968"/>
                          <a:ext cx="2667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36" name="Object 21"/>
          <p:cNvGraphicFramePr>
            <a:graphicFrameLocks noChangeAspect="1"/>
          </p:cNvGraphicFramePr>
          <p:nvPr/>
        </p:nvGraphicFramePr>
        <p:xfrm>
          <a:off x="1115616" y="2462039"/>
          <a:ext cx="1306635" cy="606921"/>
        </p:xfrm>
        <a:graphic>
          <a:graphicData uri="http://schemas.openxmlformats.org/presentationml/2006/ole">
            <mc:AlternateContent xmlns:mc="http://schemas.openxmlformats.org/markup-compatibility/2006">
              <mc:Choice xmlns:v="urn:schemas-microsoft-com:vml" Requires="v">
                <p:oleObj spid="_x0000_s3089" name="Equation" r:id="rId33" imgW="520560" imgH="241200" progId="Equation.DSMT4">
                  <p:embed/>
                </p:oleObj>
              </mc:Choice>
              <mc:Fallback>
                <p:oleObj name="Equation" r:id="rId33" imgW="520560" imgH="241200" progId="Equation.DSMT4">
                  <p:embed/>
                  <p:pic>
                    <p:nvPicPr>
                      <p:cNvPr id="36" name="Object 21"/>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115616" y="2462039"/>
                        <a:ext cx="1306635" cy="606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98" name="Text Box 5"/>
          <p:cNvSpPr txBox="1">
            <a:spLocks noChangeArrowheads="1"/>
          </p:cNvSpPr>
          <p:nvPr/>
        </p:nvSpPr>
        <p:spPr bwMode="auto">
          <a:xfrm>
            <a:off x="5084763" y="6613525"/>
            <a:ext cx="4059237"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35"/>
              </a:rPr>
              <a:t>www.BCMath.ca</a:t>
            </a:r>
            <a:r>
              <a:rPr lang="en-US" sz="1000"/>
              <a:t> </a:t>
            </a:r>
          </a:p>
        </p:txBody>
      </p:sp>
      <p:graphicFrame>
        <p:nvGraphicFramePr>
          <p:cNvPr id="38" name="Object 21"/>
          <p:cNvGraphicFramePr>
            <a:graphicFrameLocks noChangeAspect="1"/>
          </p:cNvGraphicFramePr>
          <p:nvPr/>
        </p:nvGraphicFramePr>
        <p:xfrm>
          <a:off x="4067944" y="2462039"/>
          <a:ext cx="1306635" cy="606921"/>
        </p:xfrm>
        <a:graphic>
          <a:graphicData uri="http://schemas.openxmlformats.org/presentationml/2006/ole">
            <mc:AlternateContent xmlns:mc="http://schemas.openxmlformats.org/markup-compatibility/2006">
              <mc:Choice xmlns:v="urn:schemas-microsoft-com:vml" Requires="v">
                <p:oleObj spid="_x0000_s3090" name="Equation" r:id="rId36" imgW="520560" imgH="241200" progId="Equation.DSMT4">
                  <p:embed/>
                </p:oleObj>
              </mc:Choice>
              <mc:Fallback>
                <p:oleObj name="Equation" r:id="rId36" imgW="520560" imgH="241200" progId="Equation.DSMT4">
                  <p:embed/>
                  <p:pic>
                    <p:nvPicPr>
                      <p:cNvPr id="38" name="Object 21"/>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4067944" y="2462039"/>
                        <a:ext cx="1306635" cy="606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21"/>
          <p:cNvGraphicFramePr>
            <a:graphicFrameLocks noChangeAspect="1"/>
          </p:cNvGraphicFramePr>
          <p:nvPr/>
        </p:nvGraphicFramePr>
        <p:xfrm>
          <a:off x="7081789" y="2420888"/>
          <a:ext cx="1306635" cy="606921"/>
        </p:xfrm>
        <a:graphic>
          <a:graphicData uri="http://schemas.openxmlformats.org/presentationml/2006/ole">
            <mc:AlternateContent xmlns:mc="http://schemas.openxmlformats.org/markup-compatibility/2006">
              <mc:Choice xmlns:v="urn:schemas-microsoft-com:vml" Requires="v">
                <p:oleObj spid="_x0000_s3091" name="Equation" r:id="rId38" imgW="520560" imgH="241200" progId="Equation.DSMT4">
                  <p:embed/>
                </p:oleObj>
              </mc:Choice>
              <mc:Fallback>
                <p:oleObj name="Equation" r:id="rId38" imgW="520560" imgH="241200" progId="Equation.DSMT4">
                  <p:embed/>
                  <p:pic>
                    <p:nvPicPr>
                      <p:cNvPr id="39" name="Object 21"/>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7081789" y="2420888"/>
                        <a:ext cx="1306635" cy="6069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blinds(horizontal)">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blinds(horizontal)">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blinds(horizontal)">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404664"/>
            <a:ext cx="8712968" cy="2232248"/>
          </a:xfrm>
        </p:spPr>
        <p:txBody>
          <a:bodyPr>
            <a:normAutofit/>
          </a:bodyPr>
          <a:lstStyle/>
          <a:p>
            <a:r>
              <a:rPr lang="en-CA" dirty="0"/>
              <a:t>When one side of a special triangle is given, the lengths of the other two sides can be found without calculations</a:t>
            </a:r>
          </a:p>
          <a:p>
            <a:r>
              <a:rPr lang="en-CA" dirty="0"/>
              <a:t>Simply use the ratios of the triangle to find the lengths</a:t>
            </a:r>
          </a:p>
          <a:p>
            <a:pPr marL="0" indent="0">
              <a:buNone/>
            </a:pPr>
            <a:br>
              <a:rPr lang="en-CA" sz="1200" dirty="0"/>
            </a:br>
            <a:r>
              <a:rPr lang="en-CA" dirty="0"/>
              <a:t>Ex: Find the lengths of the missing sides</a:t>
            </a:r>
          </a:p>
        </p:txBody>
      </p:sp>
      <p:sp>
        <p:nvSpPr>
          <p:cNvPr id="19" name="AutoShape 6"/>
          <p:cNvSpPr>
            <a:spLocks noChangeArrowheads="1"/>
          </p:cNvSpPr>
          <p:nvPr/>
        </p:nvSpPr>
        <p:spPr bwMode="auto">
          <a:xfrm flipH="1">
            <a:off x="617538" y="2492325"/>
            <a:ext cx="1008062" cy="1439863"/>
          </a:xfrm>
          <a:prstGeom prst="rtTriangle">
            <a:avLst/>
          </a:prstGeom>
          <a:noFill/>
          <a:ln w="9525">
            <a:solidFill>
              <a:schemeClr val="tx1"/>
            </a:solidFill>
            <a:miter lim="800000"/>
            <a:headEnd/>
            <a:tailEnd/>
          </a:ln>
        </p:spPr>
        <p:txBody>
          <a:bodyPr wrap="none" anchor="ctr"/>
          <a:lstStyle/>
          <a:p>
            <a:endParaRPr lang="en-US"/>
          </a:p>
        </p:txBody>
      </p:sp>
      <p:graphicFrame>
        <p:nvGraphicFramePr>
          <p:cNvPr id="22" name="Object 7"/>
          <p:cNvGraphicFramePr>
            <a:graphicFrameLocks noChangeAspect="1"/>
          </p:cNvGraphicFramePr>
          <p:nvPr/>
        </p:nvGraphicFramePr>
        <p:xfrm>
          <a:off x="688975" y="3690888"/>
          <a:ext cx="279400" cy="241300"/>
        </p:xfrm>
        <a:graphic>
          <a:graphicData uri="http://schemas.openxmlformats.org/presentationml/2006/ole">
            <mc:AlternateContent xmlns:mc="http://schemas.openxmlformats.org/markup-compatibility/2006">
              <mc:Choice xmlns:v="urn:schemas-microsoft-com:vml" Requires="v">
                <p:oleObj spid="_x0000_s4098" name="Equation" r:id="rId4" imgW="279360" imgH="241200" progId="Equation.DSMT4">
                  <p:embed/>
                </p:oleObj>
              </mc:Choice>
              <mc:Fallback>
                <p:oleObj name="Equation" r:id="rId4" imgW="279360" imgH="241200" progId="Equation.DSMT4">
                  <p:embed/>
                  <p:pic>
                    <p:nvPicPr>
                      <p:cNvPr id="22"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975" y="3690888"/>
                        <a:ext cx="2794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9"/>
          <p:cNvGraphicFramePr>
            <a:graphicFrameLocks noChangeAspect="1"/>
          </p:cNvGraphicFramePr>
          <p:nvPr/>
        </p:nvGraphicFramePr>
        <p:xfrm>
          <a:off x="1295400" y="3644850"/>
          <a:ext cx="330200" cy="279400"/>
        </p:xfrm>
        <a:graphic>
          <a:graphicData uri="http://schemas.openxmlformats.org/presentationml/2006/ole">
            <mc:AlternateContent xmlns:mc="http://schemas.openxmlformats.org/markup-compatibility/2006">
              <mc:Choice xmlns:v="urn:schemas-microsoft-com:vml" Requires="v">
                <p:oleObj spid="_x0000_s4099" name="Equation" r:id="rId6" imgW="330120" imgH="279360" progId="Equation.DSMT4">
                  <p:embed/>
                </p:oleObj>
              </mc:Choice>
              <mc:Fallback>
                <p:oleObj name="Equation" r:id="rId6" imgW="330120" imgH="279360" progId="Equation.DSMT4">
                  <p:embed/>
                  <p:pic>
                    <p:nvPicPr>
                      <p:cNvPr id="31"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5400" y="3644850"/>
                        <a:ext cx="3302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 name="Object 14"/>
          <p:cNvGraphicFramePr>
            <a:graphicFrameLocks noChangeAspect="1"/>
          </p:cNvGraphicFramePr>
          <p:nvPr/>
        </p:nvGraphicFramePr>
        <p:xfrm>
          <a:off x="1725613" y="3095575"/>
          <a:ext cx="254000" cy="266700"/>
        </p:xfrm>
        <a:graphic>
          <a:graphicData uri="http://schemas.openxmlformats.org/presentationml/2006/ole">
            <mc:AlternateContent xmlns:mc="http://schemas.openxmlformats.org/markup-compatibility/2006">
              <mc:Choice xmlns:v="urn:schemas-microsoft-com:vml" Requires="v">
                <p:oleObj spid="_x0000_s4100" name="Equation" r:id="rId8" imgW="253800" imgH="266400" progId="Equation.DSMT4">
                  <p:embed/>
                </p:oleObj>
              </mc:Choice>
              <mc:Fallback>
                <p:oleObj name="Equation" r:id="rId8" imgW="253800" imgH="266400" progId="Equation.DSMT4">
                  <p:embed/>
                  <p:pic>
                    <p:nvPicPr>
                      <p:cNvPr id="32"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25613" y="3095575"/>
                        <a:ext cx="2540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 name="Object 15"/>
          <p:cNvGraphicFramePr>
            <a:graphicFrameLocks noChangeAspect="1"/>
          </p:cNvGraphicFramePr>
          <p:nvPr/>
        </p:nvGraphicFramePr>
        <p:xfrm>
          <a:off x="690563" y="2997150"/>
          <a:ext cx="292100" cy="355600"/>
        </p:xfrm>
        <a:graphic>
          <a:graphicData uri="http://schemas.openxmlformats.org/presentationml/2006/ole">
            <mc:AlternateContent xmlns:mc="http://schemas.openxmlformats.org/markup-compatibility/2006">
              <mc:Choice xmlns:v="urn:schemas-microsoft-com:vml" Requires="v">
                <p:oleObj spid="_x0000_s4101" name="Equation" r:id="rId10" imgW="291960" imgH="355320" progId="Equation.DSMT4">
                  <p:embed/>
                </p:oleObj>
              </mc:Choice>
              <mc:Fallback>
                <p:oleObj name="Equation" r:id="rId10" imgW="291960" imgH="355320" progId="Equation.DSMT4">
                  <p:embed/>
                  <p:pic>
                    <p:nvPicPr>
                      <p:cNvPr id="33"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0563" y="2997150"/>
                        <a:ext cx="2921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 name="Object 16"/>
          <p:cNvGraphicFramePr>
            <a:graphicFrameLocks noChangeAspect="1"/>
          </p:cNvGraphicFramePr>
          <p:nvPr/>
        </p:nvGraphicFramePr>
        <p:xfrm>
          <a:off x="690563" y="4005213"/>
          <a:ext cx="863600" cy="298450"/>
        </p:xfrm>
        <a:graphic>
          <a:graphicData uri="http://schemas.openxmlformats.org/presentationml/2006/ole">
            <mc:AlternateContent xmlns:mc="http://schemas.openxmlformats.org/markup-compatibility/2006">
              <mc:Choice xmlns:v="urn:schemas-microsoft-com:vml" Requires="v">
                <p:oleObj spid="_x0000_s4102" name="Equation" r:id="rId12" imgW="1104840" imgH="380880" progId="Equation.DSMT4">
                  <p:embed/>
                </p:oleObj>
              </mc:Choice>
              <mc:Fallback>
                <p:oleObj name="Equation" r:id="rId12" imgW="1104840" imgH="380880" progId="Equation.DSMT4">
                  <p:embed/>
                  <p:pic>
                    <p:nvPicPr>
                      <p:cNvPr id="34"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90563" y="4005213"/>
                        <a:ext cx="863600"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 name="Text Box 17"/>
          <p:cNvSpPr txBox="1">
            <a:spLocks noChangeArrowheads="1"/>
          </p:cNvSpPr>
          <p:nvPr/>
        </p:nvSpPr>
        <p:spPr bwMode="auto">
          <a:xfrm>
            <a:off x="2411413" y="2420888"/>
            <a:ext cx="2232595" cy="1107996"/>
          </a:xfrm>
          <a:prstGeom prst="rect">
            <a:avLst/>
          </a:prstGeom>
          <a:noFill/>
          <a:ln w="9525">
            <a:noFill/>
            <a:miter lim="800000"/>
            <a:headEnd/>
            <a:tailEnd/>
          </a:ln>
        </p:spPr>
        <p:txBody>
          <a:bodyPr wrap="square">
            <a:spAutoFit/>
          </a:bodyPr>
          <a:lstStyle/>
          <a:p>
            <a:pPr>
              <a:spcBef>
                <a:spcPct val="50000"/>
              </a:spcBef>
            </a:pPr>
            <a:r>
              <a:rPr lang="en-CA" sz="2200" dirty="0">
                <a:solidFill>
                  <a:srgbClr val="FF0000"/>
                </a:solidFill>
              </a:rPr>
              <a:t>Correspond the sides with the special triangle</a:t>
            </a:r>
          </a:p>
        </p:txBody>
      </p:sp>
      <p:graphicFrame>
        <p:nvGraphicFramePr>
          <p:cNvPr id="36" name="Object 18"/>
          <p:cNvGraphicFramePr>
            <a:graphicFrameLocks noChangeAspect="1"/>
          </p:cNvGraphicFramePr>
          <p:nvPr/>
        </p:nvGraphicFramePr>
        <p:xfrm>
          <a:off x="107504" y="4822775"/>
          <a:ext cx="1173163" cy="1774825"/>
        </p:xfrm>
        <a:graphic>
          <a:graphicData uri="http://schemas.openxmlformats.org/presentationml/2006/ole">
            <mc:AlternateContent xmlns:mc="http://schemas.openxmlformats.org/markup-compatibility/2006">
              <mc:Choice xmlns:v="urn:schemas-microsoft-com:vml" Requires="v">
                <p:oleObj spid="_x0000_s4103" name="Equation" r:id="rId14" imgW="1511280" imgH="2286000" progId="Equation.DSMT4">
                  <p:embed/>
                </p:oleObj>
              </mc:Choice>
              <mc:Fallback>
                <p:oleObj name="Equation" r:id="rId14" imgW="1511280" imgH="2286000" progId="Equation.DSMT4">
                  <p:embed/>
                  <p:pic>
                    <p:nvPicPr>
                      <p:cNvPr id="36" name="Object 1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7504" y="4822775"/>
                        <a:ext cx="1173163" cy="177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 name="Object 19"/>
          <p:cNvGraphicFramePr>
            <a:graphicFrameLocks noChangeAspect="1"/>
          </p:cNvGraphicFramePr>
          <p:nvPr/>
        </p:nvGraphicFramePr>
        <p:xfrm>
          <a:off x="1436242" y="6308675"/>
          <a:ext cx="254000" cy="266700"/>
        </p:xfrm>
        <a:graphic>
          <a:graphicData uri="http://schemas.openxmlformats.org/presentationml/2006/ole">
            <mc:AlternateContent xmlns:mc="http://schemas.openxmlformats.org/markup-compatibility/2006">
              <mc:Choice xmlns:v="urn:schemas-microsoft-com:vml" Requires="v">
                <p:oleObj spid="_x0000_s4104" name="Equation" r:id="rId16" imgW="253800" imgH="266400" progId="Equation.DSMT4">
                  <p:embed/>
                </p:oleObj>
              </mc:Choice>
              <mc:Fallback>
                <p:oleObj name="Equation" r:id="rId16" imgW="253800" imgH="266400" progId="Equation.DSMT4">
                  <p:embed/>
                  <p:pic>
                    <p:nvPicPr>
                      <p:cNvPr id="37" name="Object 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36242" y="6308675"/>
                        <a:ext cx="2540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20"/>
          <p:cNvGraphicFramePr>
            <a:graphicFrameLocks noChangeAspect="1"/>
          </p:cNvGraphicFramePr>
          <p:nvPr/>
        </p:nvGraphicFramePr>
        <p:xfrm>
          <a:off x="1474342" y="5587950"/>
          <a:ext cx="292100" cy="355600"/>
        </p:xfrm>
        <a:graphic>
          <a:graphicData uri="http://schemas.openxmlformats.org/presentationml/2006/ole">
            <mc:AlternateContent xmlns:mc="http://schemas.openxmlformats.org/markup-compatibility/2006">
              <mc:Choice xmlns:v="urn:schemas-microsoft-com:vml" Requires="v">
                <p:oleObj spid="_x0000_s4105" name="Equation" r:id="rId18" imgW="291960" imgH="355320" progId="Equation.DSMT4">
                  <p:embed/>
                </p:oleObj>
              </mc:Choice>
              <mc:Fallback>
                <p:oleObj name="Equation" r:id="rId18" imgW="291960" imgH="355320" progId="Equation.DSMT4">
                  <p:embed/>
                  <p:pic>
                    <p:nvPicPr>
                      <p:cNvPr id="38" name="Object 2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474342" y="5587950"/>
                        <a:ext cx="2921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21"/>
          <p:cNvGraphicFramePr>
            <a:graphicFrameLocks noChangeAspect="1"/>
          </p:cNvGraphicFramePr>
          <p:nvPr/>
        </p:nvGraphicFramePr>
        <p:xfrm>
          <a:off x="1548954" y="4797375"/>
          <a:ext cx="863600" cy="298450"/>
        </p:xfrm>
        <a:graphic>
          <a:graphicData uri="http://schemas.openxmlformats.org/presentationml/2006/ole">
            <mc:AlternateContent xmlns:mc="http://schemas.openxmlformats.org/markup-compatibility/2006">
              <mc:Choice xmlns:v="urn:schemas-microsoft-com:vml" Requires="v">
                <p:oleObj spid="_x0000_s4106" name="Equation" r:id="rId20" imgW="1104840" imgH="380880" progId="Equation.DSMT4">
                  <p:embed/>
                </p:oleObj>
              </mc:Choice>
              <mc:Fallback>
                <p:oleObj name="Equation" r:id="rId20" imgW="1104840" imgH="380880" progId="Equation.DSMT4">
                  <p:embed/>
                  <p:pic>
                    <p:nvPicPr>
                      <p:cNvPr id="39" name="Object 2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48954" y="4797375"/>
                        <a:ext cx="863600"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 Box 22"/>
          <p:cNvSpPr txBox="1">
            <a:spLocks noChangeArrowheads="1"/>
          </p:cNvSpPr>
          <p:nvPr/>
        </p:nvSpPr>
        <p:spPr bwMode="auto">
          <a:xfrm>
            <a:off x="2555875" y="3717032"/>
            <a:ext cx="1440061" cy="427038"/>
          </a:xfrm>
          <a:prstGeom prst="rect">
            <a:avLst/>
          </a:prstGeom>
          <a:noFill/>
          <a:ln w="9525">
            <a:noFill/>
            <a:miter lim="800000"/>
            <a:headEnd/>
            <a:tailEnd/>
          </a:ln>
        </p:spPr>
        <p:txBody>
          <a:bodyPr wrap="square">
            <a:spAutoFit/>
          </a:bodyPr>
          <a:lstStyle/>
          <a:p>
            <a:pPr>
              <a:spcBef>
                <a:spcPct val="50000"/>
              </a:spcBef>
            </a:pPr>
            <a:r>
              <a:rPr lang="en-CA" sz="2200" dirty="0">
                <a:solidFill>
                  <a:srgbClr val="FF0000"/>
                </a:solidFill>
              </a:rPr>
              <a:t>Find “k”</a:t>
            </a:r>
          </a:p>
        </p:txBody>
      </p:sp>
      <p:graphicFrame>
        <p:nvGraphicFramePr>
          <p:cNvPr id="41" name="Object 23"/>
          <p:cNvGraphicFramePr>
            <a:graphicFrameLocks noChangeAspect="1"/>
          </p:cNvGraphicFramePr>
          <p:nvPr/>
        </p:nvGraphicFramePr>
        <p:xfrm>
          <a:off x="2464942" y="4797375"/>
          <a:ext cx="1460500" cy="317500"/>
        </p:xfrm>
        <a:graphic>
          <a:graphicData uri="http://schemas.openxmlformats.org/presentationml/2006/ole">
            <mc:AlternateContent xmlns:mc="http://schemas.openxmlformats.org/markup-compatibility/2006">
              <mc:Choice xmlns:v="urn:schemas-microsoft-com:vml" Requires="v">
                <p:oleObj spid="_x0000_s4107" name="Equation" r:id="rId22" imgW="1460160" imgH="317160" progId="Equation.DSMT4">
                  <p:embed/>
                </p:oleObj>
              </mc:Choice>
              <mc:Fallback>
                <p:oleObj name="Equation" r:id="rId22" imgW="1460160" imgH="317160" progId="Equation.DSMT4">
                  <p:embed/>
                  <p:pic>
                    <p:nvPicPr>
                      <p:cNvPr id="41" name="Object 2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464942" y="4797375"/>
                        <a:ext cx="14605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 name="Object 24"/>
          <p:cNvGraphicFramePr>
            <a:graphicFrameLocks noChangeAspect="1"/>
          </p:cNvGraphicFramePr>
          <p:nvPr/>
        </p:nvGraphicFramePr>
        <p:xfrm>
          <a:off x="1836292" y="5557788"/>
          <a:ext cx="1231900" cy="317500"/>
        </p:xfrm>
        <a:graphic>
          <a:graphicData uri="http://schemas.openxmlformats.org/presentationml/2006/ole">
            <mc:AlternateContent xmlns:mc="http://schemas.openxmlformats.org/markup-compatibility/2006">
              <mc:Choice xmlns:v="urn:schemas-microsoft-com:vml" Requires="v">
                <p:oleObj spid="_x0000_s4108" name="Equation" r:id="rId24" imgW="1231560" imgH="317160" progId="Equation.DSMT4">
                  <p:embed/>
                </p:oleObj>
              </mc:Choice>
              <mc:Fallback>
                <p:oleObj name="Equation" r:id="rId24" imgW="1231560" imgH="317160" progId="Equation.DSMT4">
                  <p:embed/>
                  <p:pic>
                    <p:nvPicPr>
                      <p:cNvPr id="42" name="Object 2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36292" y="5557788"/>
                        <a:ext cx="12319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 name="Object 25"/>
          <p:cNvGraphicFramePr>
            <a:graphicFrameLocks noChangeAspect="1"/>
          </p:cNvGraphicFramePr>
          <p:nvPr/>
        </p:nvGraphicFramePr>
        <p:xfrm>
          <a:off x="1693417" y="6153100"/>
          <a:ext cx="1473200" cy="444500"/>
        </p:xfrm>
        <a:graphic>
          <a:graphicData uri="http://schemas.openxmlformats.org/presentationml/2006/ole">
            <mc:AlternateContent xmlns:mc="http://schemas.openxmlformats.org/markup-compatibility/2006">
              <mc:Choice xmlns:v="urn:schemas-microsoft-com:vml" Requires="v">
                <p:oleObj spid="_x0000_s4109" name="Equation" r:id="rId26" imgW="1473120" imgH="444240" progId="Equation.DSMT4">
                  <p:embed/>
                </p:oleObj>
              </mc:Choice>
              <mc:Fallback>
                <p:oleObj name="Equation" r:id="rId26" imgW="1473120" imgH="444240" progId="Equation.DSMT4">
                  <p:embed/>
                  <p:pic>
                    <p:nvPicPr>
                      <p:cNvPr id="43" name="Object 2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93417" y="6153100"/>
                        <a:ext cx="14732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26"/>
          <p:cNvGraphicFramePr>
            <a:graphicFrameLocks noChangeAspect="1"/>
          </p:cNvGraphicFramePr>
          <p:nvPr/>
        </p:nvGraphicFramePr>
        <p:xfrm>
          <a:off x="3206304" y="5557788"/>
          <a:ext cx="901700" cy="317500"/>
        </p:xfrm>
        <a:graphic>
          <a:graphicData uri="http://schemas.openxmlformats.org/presentationml/2006/ole">
            <mc:AlternateContent xmlns:mc="http://schemas.openxmlformats.org/markup-compatibility/2006">
              <mc:Choice xmlns:v="urn:schemas-microsoft-com:vml" Requires="v">
                <p:oleObj spid="_x0000_s4110" name="Equation" r:id="rId28" imgW="901440" imgH="317160" progId="Equation.DSMT4">
                  <p:embed/>
                </p:oleObj>
              </mc:Choice>
              <mc:Fallback>
                <p:oleObj name="Equation" r:id="rId28" imgW="901440" imgH="317160" progId="Equation.DSMT4">
                  <p:embed/>
                  <p:pic>
                    <p:nvPicPr>
                      <p:cNvPr id="44" name="Object 2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206304" y="5557788"/>
                        <a:ext cx="9017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 name="Object 27"/>
          <p:cNvGraphicFramePr>
            <a:graphicFrameLocks noChangeAspect="1"/>
          </p:cNvGraphicFramePr>
          <p:nvPr/>
        </p:nvGraphicFramePr>
        <p:xfrm>
          <a:off x="3176142" y="6164213"/>
          <a:ext cx="1181100" cy="444500"/>
        </p:xfrm>
        <a:graphic>
          <a:graphicData uri="http://schemas.openxmlformats.org/presentationml/2006/ole">
            <mc:AlternateContent xmlns:mc="http://schemas.openxmlformats.org/markup-compatibility/2006">
              <mc:Choice xmlns:v="urn:schemas-microsoft-com:vml" Requires="v">
                <p:oleObj spid="_x0000_s4111" name="Equation" r:id="rId30" imgW="1180800" imgH="444240" progId="Equation.DSMT4">
                  <p:embed/>
                </p:oleObj>
              </mc:Choice>
              <mc:Fallback>
                <p:oleObj name="Equation" r:id="rId30" imgW="1180800" imgH="444240" progId="Equation.DSMT4">
                  <p:embed/>
                  <p:pic>
                    <p:nvPicPr>
                      <p:cNvPr id="45" name="Object 27"/>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176142" y="6164213"/>
                        <a:ext cx="11811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AutoShape 8"/>
          <p:cNvSpPr>
            <a:spLocks noChangeArrowheads="1"/>
          </p:cNvSpPr>
          <p:nvPr/>
        </p:nvSpPr>
        <p:spPr bwMode="auto">
          <a:xfrm flipH="1">
            <a:off x="5075238" y="2708225"/>
            <a:ext cx="1368425" cy="1222375"/>
          </a:xfrm>
          <a:prstGeom prst="rtTriangle">
            <a:avLst/>
          </a:prstGeom>
          <a:noFill/>
          <a:ln w="9525">
            <a:solidFill>
              <a:schemeClr val="tx1"/>
            </a:solidFill>
            <a:miter lim="800000"/>
            <a:headEnd/>
            <a:tailEnd/>
          </a:ln>
        </p:spPr>
        <p:txBody>
          <a:bodyPr wrap="none" anchor="ctr"/>
          <a:lstStyle/>
          <a:p>
            <a:endParaRPr lang="en-US"/>
          </a:p>
        </p:txBody>
      </p:sp>
      <p:graphicFrame>
        <p:nvGraphicFramePr>
          <p:cNvPr id="47" name="Object 9"/>
          <p:cNvGraphicFramePr>
            <a:graphicFrameLocks noChangeAspect="1"/>
          </p:cNvGraphicFramePr>
          <p:nvPr/>
        </p:nvGraphicFramePr>
        <p:xfrm>
          <a:off x="5229225" y="3690888"/>
          <a:ext cx="279400" cy="241300"/>
        </p:xfrm>
        <a:graphic>
          <a:graphicData uri="http://schemas.openxmlformats.org/presentationml/2006/ole">
            <mc:AlternateContent xmlns:mc="http://schemas.openxmlformats.org/markup-compatibility/2006">
              <mc:Choice xmlns:v="urn:schemas-microsoft-com:vml" Requires="v">
                <p:oleObj spid="_x0000_s4112" name="Equation" r:id="rId32" imgW="279360" imgH="241200" progId="Equation.DSMT4">
                  <p:embed/>
                </p:oleObj>
              </mc:Choice>
              <mc:Fallback>
                <p:oleObj name="Equation" r:id="rId32" imgW="279360" imgH="241200" progId="Equation.DSMT4">
                  <p:embed/>
                  <p:pic>
                    <p:nvPicPr>
                      <p:cNvPr id="47" name="Object 9"/>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5229225" y="3690888"/>
                        <a:ext cx="2794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 name="Object 10"/>
          <p:cNvGraphicFramePr>
            <a:graphicFrameLocks noChangeAspect="1"/>
          </p:cNvGraphicFramePr>
          <p:nvPr/>
        </p:nvGraphicFramePr>
        <p:xfrm>
          <a:off x="6156176" y="2899668"/>
          <a:ext cx="279400" cy="241300"/>
        </p:xfrm>
        <a:graphic>
          <a:graphicData uri="http://schemas.openxmlformats.org/presentationml/2006/ole">
            <mc:AlternateContent xmlns:mc="http://schemas.openxmlformats.org/markup-compatibility/2006">
              <mc:Choice xmlns:v="urn:schemas-microsoft-com:vml" Requires="v">
                <p:oleObj spid="_x0000_s4113" name="Equation" r:id="rId34" imgW="279360" imgH="241200" progId="Equation.DSMT4">
                  <p:embed/>
                </p:oleObj>
              </mc:Choice>
              <mc:Fallback>
                <p:oleObj name="Equation" r:id="rId34" imgW="279360" imgH="241200" progId="Equation.DSMT4">
                  <p:embed/>
                  <p:pic>
                    <p:nvPicPr>
                      <p:cNvPr id="48" name="Object 10"/>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156176" y="2899668"/>
                        <a:ext cx="279400"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Object 26"/>
          <p:cNvGraphicFramePr>
            <a:graphicFrameLocks noChangeAspect="1"/>
          </p:cNvGraphicFramePr>
          <p:nvPr/>
        </p:nvGraphicFramePr>
        <p:xfrm>
          <a:off x="4563617" y="4822775"/>
          <a:ext cx="1192212" cy="1774825"/>
        </p:xfrm>
        <a:graphic>
          <a:graphicData uri="http://schemas.openxmlformats.org/presentationml/2006/ole">
            <mc:AlternateContent xmlns:mc="http://schemas.openxmlformats.org/markup-compatibility/2006">
              <mc:Choice xmlns:v="urn:schemas-microsoft-com:vml" Requires="v">
                <p:oleObj spid="_x0000_s4114" name="Equation" r:id="rId36" imgW="1536480" imgH="2286000" progId="Equation.DSMT4">
                  <p:embed/>
                </p:oleObj>
              </mc:Choice>
              <mc:Fallback>
                <p:oleObj name="Equation" r:id="rId36" imgW="1536480" imgH="2286000" progId="Equation.DSMT4">
                  <p:embed/>
                  <p:pic>
                    <p:nvPicPr>
                      <p:cNvPr id="50" name="Object 26"/>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4563617" y="4822775"/>
                        <a:ext cx="1192212" cy="177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 name="Object 27"/>
          <p:cNvGraphicFramePr>
            <a:graphicFrameLocks noChangeAspect="1"/>
          </p:cNvGraphicFramePr>
          <p:nvPr/>
        </p:nvGraphicFramePr>
        <p:xfrm>
          <a:off x="5863779" y="6308675"/>
          <a:ext cx="330200" cy="266700"/>
        </p:xfrm>
        <a:graphic>
          <a:graphicData uri="http://schemas.openxmlformats.org/presentationml/2006/ole">
            <mc:AlternateContent xmlns:mc="http://schemas.openxmlformats.org/markup-compatibility/2006">
              <mc:Choice xmlns:v="urn:schemas-microsoft-com:vml" Requires="v">
                <p:oleObj spid="_x0000_s4115" name="Equation" r:id="rId38" imgW="330120" imgH="266400" progId="Equation.DSMT4">
                  <p:embed/>
                </p:oleObj>
              </mc:Choice>
              <mc:Fallback>
                <p:oleObj name="Equation" r:id="rId38" imgW="330120" imgH="266400" progId="Equation.DSMT4">
                  <p:embed/>
                  <p:pic>
                    <p:nvPicPr>
                      <p:cNvPr id="51" name="Object 27"/>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5863779" y="6308675"/>
                        <a:ext cx="3302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 name="Object 28"/>
          <p:cNvGraphicFramePr>
            <a:graphicFrameLocks noChangeAspect="1"/>
          </p:cNvGraphicFramePr>
          <p:nvPr/>
        </p:nvGraphicFramePr>
        <p:xfrm>
          <a:off x="5868542" y="5445075"/>
          <a:ext cx="331787" cy="349250"/>
        </p:xfrm>
        <a:graphic>
          <a:graphicData uri="http://schemas.openxmlformats.org/presentationml/2006/ole">
            <mc:AlternateContent xmlns:mc="http://schemas.openxmlformats.org/markup-compatibility/2006">
              <mc:Choice xmlns:v="urn:schemas-microsoft-com:vml" Requires="v">
                <p:oleObj spid="_x0000_s4116" name="Equation" r:id="rId40" imgW="241200" imgH="253800" progId="Equation.DSMT4">
                  <p:embed/>
                </p:oleObj>
              </mc:Choice>
              <mc:Fallback>
                <p:oleObj name="Equation" r:id="rId40" imgW="241200" imgH="253800" progId="Equation.DSMT4">
                  <p:embed/>
                  <p:pic>
                    <p:nvPicPr>
                      <p:cNvPr id="52" name="Object 28"/>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868542" y="5445075"/>
                        <a:ext cx="331787"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 name="Object 29"/>
          <p:cNvGraphicFramePr>
            <a:graphicFrameLocks noChangeAspect="1"/>
          </p:cNvGraphicFramePr>
          <p:nvPr/>
        </p:nvGraphicFramePr>
        <p:xfrm>
          <a:off x="5797104" y="4733875"/>
          <a:ext cx="647700" cy="422275"/>
        </p:xfrm>
        <a:graphic>
          <a:graphicData uri="http://schemas.openxmlformats.org/presentationml/2006/ole">
            <mc:AlternateContent xmlns:mc="http://schemas.openxmlformats.org/markup-compatibility/2006">
              <mc:Choice xmlns:v="urn:schemas-microsoft-com:vml" Requires="v">
                <p:oleObj spid="_x0000_s4117" name="Equation" r:id="rId42" imgW="812520" imgH="533160" progId="Equation.DSMT4">
                  <p:embed/>
                </p:oleObj>
              </mc:Choice>
              <mc:Fallback>
                <p:oleObj name="Equation" r:id="rId42" imgW="812520" imgH="533160" progId="Equation.DSMT4">
                  <p:embed/>
                  <p:pic>
                    <p:nvPicPr>
                      <p:cNvPr id="53" name="Object 29"/>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797104" y="4733875"/>
                        <a:ext cx="647700" cy="42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30"/>
          <p:cNvGraphicFramePr>
            <a:graphicFrameLocks noChangeAspect="1"/>
          </p:cNvGraphicFramePr>
          <p:nvPr/>
        </p:nvGraphicFramePr>
        <p:xfrm>
          <a:off x="6589267" y="4711650"/>
          <a:ext cx="1651000" cy="444500"/>
        </p:xfrm>
        <a:graphic>
          <a:graphicData uri="http://schemas.openxmlformats.org/presentationml/2006/ole">
            <mc:AlternateContent xmlns:mc="http://schemas.openxmlformats.org/markup-compatibility/2006">
              <mc:Choice xmlns:v="urn:schemas-microsoft-com:vml" Requires="v">
                <p:oleObj spid="_x0000_s4118" name="Equation" r:id="rId44" imgW="1650960" imgH="444240" progId="Equation.DSMT4">
                  <p:embed/>
                </p:oleObj>
              </mc:Choice>
              <mc:Fallback>
                <p:oleObj name="Equation" r:id="rId44" imgW="1650960" imgH="444240" progId="Equation.DSMT4">
                  <p:embed/>
                  <p:pic>
                    <p:nvPicPr>
                      <p:cNvPr id="54" name="Object 30"/>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6589267" y="4711650"/>
                        <a:ext cx="16510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 name="Object 31"/>
          <p:cNvGraphicFramePr>
            <a:graphicFrameLocks noChangeAspect="1"/>
          </p:cNvGraphicFramePr>
          <p:nvPr/>
        </p:nvGraphicFramePr>
        <p:xfrm>
          <a:off x="6500367" y="5360938"/>
          <a:ext cx="952500" cy="444500"/>
        </p:xfrm>
        <a:graphic>
          <a:graphicData uri="http://schemas.openxmlformats.org/presentationml/2006/ole">
            <mc:AlternateContent xmlns:mc="http://schemas.openxmlformats.org/markup-compatibility/2006">
              <mc:Choice xmlns:v="urn:schemas-microsoft-com:vml" Requires="v">
                <p:oleObj spid="_x0000_s4119" name="Equation" r:id="rId46" imgW="952200" imgH="444240" progId="Equation.DSMT4">
                  <p:embed/>
                </p:oleObj>
              </mc:Choice>
              <mc:Fallback>
                <p:oleObj name="Equation" r:id="rId46" imgW="952200" imgH="444240" progId="Equation.DSMT4">
                  <p:embed/>
                  <p:pic>
                    <p:nvPicPr>
                      <p:cNvPr id="55" name="Object 31"/>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6500367" y="5360938"/>
                        <a:ext cx="9525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 name="Object 32"/>
          <p:cNvGraphicFramePr>
            <a:graphicFrameLocks noChangeAspect="1"/>
          </p:cNvGraphicFramePr>
          <p:nvPr/>
        </p:nvGraphicFramePr>
        <p:xfrm>
          <a:off x="6195567" y="6153100"/>
          <a:ext cx="1689100" cy="444500"/>
        </p:xfrm>
        <a:graphic>
          <a:graphicData uri="http://schemas.openxmlformats.org/presentationml/2006/ole">
            <mc:AlternateContent xmlns:mc="http://schemas.openxmlformats.org/markup-compatibility/2006">
              <mc:Choice xmlns:v="urn:schemas-microsoft-com:vml" Requires="v">
                <p:oleObj spid="_x0000_s4120" name="Equation" r:id="rId48" imgW="1688760" imgH="444240" progId="Equation.DSMT4">
                  <p:embed/>
                </p:oleObj>
              </mc:Choice>
              <mc:Fallback>
                <p:oleObj name="Equation" r:id="rId48" imgW="1688760" imgH="444240" progId="Equation.DSMT4">
                  <p:embed/>
                  <p:pic>
                    <p:nvPicPr>
                      <p:cNvPr id="56" name="Object 32"/>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195567" y="6153100"/>
                        <a:ext cx="16891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 name="Object 34"/>
          <p:cNvGraphicFramePr>
            <a:graphicFrameLocks noChangeAspect="1"/>
          </p:cNvGraphicFramePr>
          <p:nvPr/>
        </p:nvGraphicFramePr>
        <p:xfrm>
          <a:off x="7944846" y="6165304"/>
          <a:ext cx="724046" cy="445567"/>
        </p:xfrm>
        <a:graphic>
          <a:graphicData uri="http://schemas.openxmlformats.org/presentationml/2006/ole">
            <mc:AlternateContent xmlns:mc="http://schemas.openxmlformats.org/markup-compatibility/2006">
              <mc:Choice xmlns:v="urn:schemas-microsoft-com:vml" Requires="v">
                <p:oleObj spid="_x0000_s4121" name="Equation" r:id="rId50" imgW="495000" imgH="304560" progId="Equation.DSMT4">
                  <p:embed/>
                </p:oleObj>
              </mc:Choice>
              <mc:Fallback>
                <p:oleObj name="Equation" r:id="rId50" imgW="495000" imgH="304560" progId="Equation.DSMT4">
                  <p:embed/>
                  <p:pic>
                    <p:nvPicPr>
                      <p:cNvPr id="57" name="Object 34"/>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7944846" y="6165304"/>
                        <a:ext cx="724046" cy="4455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8" name="Object 35"/>
          <p:cNvGraphicFramePr>
            <a:graphicFrameLocks noChangeAspect="1"/>
          </p:cNvGraphicFramePr>
          <p:nvPr/>
        </p:nvGraphicFramePr>
        <p:xfrm>
          <a:off x="5407025" y="3932188"/>
          <a:ext cx="677863" cy="457200"/>
        </p:xfrm>
        <a:graphic>
          <a:graphicData uri="http://schemas.openxmlformats.org/presentationml/2006/ole">
            <mc:AlternateContent xmlns:mc="http://schemas.openxmlformats.org/markup-compatibility/2006">
              <mc:Choice xmlns:v="urn:schemas-microsoft-com:vml" Requires="v">
                <p:oleObj spid="_x0000_s4122" name="Equation" r:id="rId52" imgW="660240" imgH="444240" progId="Equation.DSMT4">
                  <p:embed/>
                </p:oleObj>
              </mc:Choice>
              <mc:Fallback>
                <p:oleObj name="Equation" r:id="rId52" imgW="660240" imgH="444240" progId="Equation.DSMT4">
                  <p:embed/>
                  <p:pic>
                    <p:nvPicPr>
                      <p:cNvPr id="58" name="Object 35"/>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5407025" y="3932188"/>
                        <a:ext cx="6778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9" name="Object 36"/>
          <p:cNvGraphicFramePr>
            <a:graphicFrameLocks noChangeAspect="1"/>
          </p:cNvGraphicFramePr>
          <p:nvPr/>
        </p:nvGraphicFramePr>
        <p:xfrm>
          <a:off x="6516688" y="3284488"/>
          <a:ext cx="271462" cy="288925"/>
        </p:xfrm>
        <a:graphic>
          <a:graphicData uri="http://schemas.openxmlformats.org/presentationml/2006/ole">
            <mc:AlternateContent xmlns:mc="http://schemas.openxmlformats.org/markup-compatibility/2006">
              <mc:Choice xmlns:v="urn:schemas-microsoft-com:vml" Requires="v">
                <p:oleObj spid="_x0000_s4123" name="Equation" r:id="rId54" imgW="203040" imgH="215640" progId="Equation.DSMT4">
                  <p:embed/>
                </p:oleObj>
              </mc:Choice>
              <mc:Fallback>
                <p:oleObj name="Equation" r:id="rId54" imgW="203040" imgH="215640" progId="Equation.DSMT4">
                  <p:embed/>
                  <p:pic>
                    <p:nvPicPr>
                      <p:cNvPr id="59" name="Object 36"/>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6516688" y="3284488"/>
                        <a:ext cx="271462"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0" name="Object 37"/>
          <p:cNvGraphicFramePr>
            <a:graphicFrameLocks noChangeAspect="1"/>
          </p:cNvGraphicFramePr>
          <p:nvPr/>
        </p:nvGraphicFramePr>
        <p:xfrm>
          <a:off x="5364163" y="3140025"/>
          <a:ext cx="279400" cy="228600"/>
        </p:xfrm>
        <a:graphic>
          <a:graphicData uri="http://schemas.openxmlformats.org/presentationml/2006/ole">
            <mc:AlternateContent xmlns:mc="http://schemas.openxmlformats.org/markup-compatibility/2006">
              <mc:Choice xmlns:v="urn:schemas-microsoft-com:vml" Requires="v">
                <p:oleObj spid="_x0000_s4124" name="Equation" r:id="rId56" imgW="279360" imgH="228600" progId="Equation.DSMT4">
                  <p:embed/>
                </p:oleObj>
              </mc:Choice>
              <mc:Fallback>
                <p:oleObj name="Equation" r:id="rId56" imgW="279360" imgH="228600" progId="Equation.DSMT4">
                  <p:embed/>
                  <p:pic>
                    <p:nvPicPr>
                      <p:cNvPr id="60" name="Object 37"/>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5364163" y="3140025"/>
                        <a:ext cx="2794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4668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2000"/>
                                        <p:tgtEl>
                                          <p:spTgt spid="19"/>
                                        </p:tgtEl>
                                      </p:cBhvr>
                                    </p:animEffect>
                                  </p:childTnLst>
                                </p:cTn>
                              </p:par>
                              <p:par>
                                <p:cTn id="16" presetID="10" presetClass="entr" presetSubtype="0" fill="hold"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2000"/>
                                        <p:tgtEl>
                                          <p:spTgt spid="22"/>
                                        </p:tgtEl>
                                      </p:cBhvr>
                                    </p:animEffect>
                                  </p:childTnLst>
                                </p:cTn>
                              </p:par>
                              <p:par>
                                <p:cTn id="19" presetID="10" presetClass="entr" presetSubtype="0" fill="hold"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2000"/>
                                        <p:tgtEl>
                                          <p:spTgt spid="31"/>
                                        </p:tgtEl>
                                      </p:cBhvr>
                                    </p:animEffect>
                                  </p:childTnLst>
                                </p:cTn>
                              </p:par>
                              <p:par>
                                <p:cTn id="22" presetID="10" presetClass="entr" presetSubtype="0" fill="hold" nodeType="with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fade">
                                      <p:cBhvr>
                                        <p:cTn id="24" dur="2000"/>
                                        <p:tgtEl>
                                          <p:spTgt spid="32"/>
                                        </p:tgtEl>
                                      </p:cBhvr>
                                    </p:animEffect>
                                  </p:childTnLst>
                                </p:cTn>
                              </p:par>
                              <p:par>
                                <p:cTn id="25" presetID="10"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2000"/>
                                        <p:tgtEl>
                                          <p:spTgt spid="33"/>
                                        </p:tgtEl>
                                      </p:cBhvr>
                                    </p:animEffect>
                                  </p:childTnLst>
                                </p:cTn>
                              </p:par>
                              <p:par>
                                <p:cTn id="28" presetID="10" presetClass="entr" presetSubtype="0" fill="hold"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2000"/>
                                        <p:tgtEl>
                                          <p:spTgt spid="3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2000"/>
                                        <p:tgtEl>
                                          <p:spTgt spid="46"/>
                                        </p:tgtEl>
                                      </p:cBhvr>
                                    </p:animEffect>
                                  </p:childTnLst>
                                </p:cTn>
                              </p:par>
                              <p:par>
                                <p:cTn id="34" presetID="10" presetClass="entr" presetSubtype="0" fill="hold" nodeType="with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fade">
                                      <p:cBhvr>
                                        <p:cTn id="36" dur="2000"/>
                                        <p:tgtEl>
                                          <p:spTgt spid="47"/>
                                        </p:tgtEl>
                                      </p:cBhvr>
                                    </p:animEffect>
                                  </p:childTnLst>
                                </p:cTn>
                              </p:par>
                              <p:par>
                                <p:cTn id="37" presetID="10" presetClass="entr" presetSubtype="0" fill="hold" nodeType="with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fade">
                                      <p:cBhvr>
                                        <p:cTn id="39" dur="2000"/>
                                        <p:tgtEl>
                                          <p:spTgt spid="48"/>
                                        </p:tgtEl>
                                      </p:cBhvr>
                                    </p:animEffect>
                                  </p:childTnLst>
                                </p:cTn>
                              </p:par>
                              <p:par>
                                <p:cTn id="40" presetID="10" presetClass="entr" presetSubtype="0" fill="hold" nodeType="with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fade">
                                      <p:cBhvr>
                                        <p:cTn id="42" dur="2000"/>
                                        <p:tgtEl>
                                          <p:spTgt spid="58"/>
                                        </p:tgtEl>
                                      </p:cBhvr>
                                    </p:animEffect>
                                  </p:childTnLst>
                                </p:cTn>
                              </p:par>
                              <p:par>
                                <p:cTn id="43" presetID="10" presetClass="entr" presetSubtype="0" fill="hold" nodeType="withEffect">
                                  <p:stCondLst>
                                    <p:cond delay="0"/>
                                  </p:stCondLst>
                                  <p:childTnLst>
                                    <p:set>
                                      <p:cBhvr>
                                        <p:cTn id="44" dur="1" fill="hold">
                                          <p:stCondLst>
                                            <p:cond delay="0"/>
                                          </p:stCondLst>
                                        </p:cTn>
                                        <p:tgtEl>
                                          <p:spTgt spid="59"/>
                                        </p:tgtEl>
                                        <p:attrNameLst>
                                          <p:attrName>style.visibility</p:attrName>
                                        </p:attrNameLst>
                                      </p:cBhvr>
                                      <p:to>
                                        <p:strVal val="visible"/>
                                      </p:to>
                                    </p:set>
                                    <p:animEffect transition="in" filter="fade">
                                      <p:cBhvr>
                                        <p:cTn id="45" dur="2000"/>
                                        <p:tgtEl>
                                          <p:spTgt spid="59"/>
                                        </p:tgtEl>
                                      </p:cBhvr>
                                    </p:animEffect>
                                  </p:childTnLst>
                                </p:cTn>
                              </p:par>
                              <p:par>
                                <p:cTn id="46" presetID="10" presetClass="entr" presetSubtype="0" fill="hold" nodeType="with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2000"/>
                                        <p:tgtEl>
                                          <p:spTgt spid="6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blinds(horizontal)">
                                      <p:cBhvr>
                                        <p:cTn id="53" dur="500"/>
                                        <p:tgtEl>
                                          <p:spTgt spid="35"/>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linds(horizontal)">
                                      <p:cBhvr>
                                        <p:cTn id="58" dur="500"/>
                                        <p:tgtEl>
                                          <p:spTgt spid="3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blinds(horizontal)">
                                      <p:cBhvr>
                                        <p:cTn id="63" dur="500"/>
                                        <p:tgtEl>
                                          <p:spTgt spid="39"/>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blinds(horizontal)">
                                      <p:cBhvr>
                                        <p:cTn id="68" dur="500"/>
                                        <p:tgtEl>
                                          <p:spTgt spid="38"/>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blinds(horizontal)">
                                      <p:cBhvr>
                                        <p:cTn id="73" dur="500"/>
                                        <p:tgtEl>
                                          <p:spTgt spid="37"/>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40"/>
                                        </p:tgtEl>
                                        <p:attrNameLst>
                                          <p:attrName>style.visibility</p:attrName>
                                        </p:attrNameLst>
                                      </p:cBhvr>
                                      <p:to>
                                        <p:strVal val="visible"/>
                                      </p:to>
                                    </p:set>
                                    <p:animEffect transition="in" filter="blinds(horizontal)">
                                      <p:cBhvr>
                                        <p:cTn id="78" dur="500"/>
                                        <p:tgtEl>
                                          <p:spTgt spid="40"/>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nodeType="click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blinds(horizontal)">
                                      <p:cBhvr>
                                        <p:cTn id="83" dur="500"/>
                                        <p:tgtEl>
                                          <p:spTgt spid="41"/>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nodeType="click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blinds(horizontal)">
                                      <p:cBhvr>
                                        <p:cTn id="88" dur="500"/>
                                        <p:tgtEl>
                                          <p:spTgt spid="42"/>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blinds(horizontal)">
                                      <p:cBhvr>
                                        <p:cTn id="93" dur="500"/>
                                        <p:tgtEl>
                                          <p:spTgt spid="44"/>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nodeType="click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blinds(horizontal)">
                                      <p:cBhvr>
                                        <p:cTn id="98" dur="500"/>
                                        <p:tgtEl>
                                          <p:spTgt spid="43"/>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nodeType="clickEffect">
                                  <p:stCondLst>
                                    <p:cond delay="0"/>
                                  </p:stCondLst>
                                  <p:childTnLst>
                                    <p:set>
                                      <p:cBhvr>
                                        <p:cTn id="102" dur="1" fill="hold">
                                          <p:stCondLst>
                                            <p:cond delay="0"/>
                                          </p:stCondLst>
                                        </p:cTn>
                                        <p:tgtEl>
                                          <p:spTgt spid="45"/>
                                        </p:tgtEl>
                                        <p:attrNameLst>
                                          <p:attrName>style.visibility</p:attrName>
                                        </p:attrNameLst>
                                      </p:cBhvr>
                                      <p:to>
                                        <p:strVal val="visible"/>
                                      </p:to>
                                    </p:set>
                                    <p:animEffect transition="in" filter="blinds(horizontal)">
                                      <p:cBhvr>
                                        <p:cTn id="103" dur="500"/>
                                        <p:tgtEl>
                                          <p:spTgt spid="45"/>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nodeType="click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blinds(horizontal)">
                                      <p:cBhvr>
                                        <p:cTn id="108" dur="500"/>
                                        <p:tgtEl>
                                          <p:spTgt spid="50"/>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nodeType="clickEffect">
                                  <p:stCondLst>
                                    <p:cond delay="0"/>
                                  </p:stCondLst>
                                  <p:childTnLst>
                                    <p:set>
                                      <p:cBhvr>
                                        <p:cTn id="112" dur="1" fill="hold">
                                          <p:stCondLst>
                                            <p:cond delay="0"/>
                                          </p:stCondLst>
                                        </p:cTn>
                                        <p:tgtEl>
                                          <p:spTgt spid="53"/>
                                        </p:tgtEl>
                                        <p:attrNameLst>
                                          <p:attrName>style.visibility</p:attrName>
                                        </p:attrNameLst>
                                      </p:cBhvr>
                                      <p:to>
                                        <p:strVal val="visible"/>
                                      </p:to>
                                    </p:set>
                                    <p:animEffect transition="in" filter="blinds(horizontal)">
                                      <p:cBhvr>
                                        <p:cTn id="113" dur="500"/>
                                        <p:tgtEl>
                                          <p:spTgt spid="53"/>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nodeType="clickEffect">
                                  <p:stCondLst>
                                    <p:cond delay="0"/>
                                  </p:stCondLst>
                                  <p:childTnLst>
                                    <p:set>
                                      <p:cBhvr>
                                        <p:cTn id="117" dur="1" fill="hold">
                                          <p:stCondLst>
                                            <p:cond delay="0"/>
                                          </p:stCondLst>
                                        </p:cTn>
                                        <p:tgtEl>
                                          <p:spTgt spid="52"/>
                                        </p:tgtEl>
                                        <p:attrNameLst>
                                          <p:attrName>style.visibility</p:attrName>
                                        </p:attrNameLst>
                                      </p:cBhvr>
                                      <p:to>
                                        <p:strVal val="visible"/>
                                      </p:to>
                                    </p:set>
                                    <p:animEffect transition="in" filter="blinds(horizontal)">
                                      <p:cBhvr>
                                        <p:cTn id="118" dur="500"/>
                                        <p:tgtEl>
                                          <p:spTgt spid="52"/>
                                        </p:tgtEl>
                                      </p:cBhvr>
                                    </p:animEffect>
                                  </p:childTnLst>
                                </p:cTn>
                              </p:par>
                            </p:childTnLst>
                          </p:cTn>
                        </p:par>
                      </p:childTnLst>
                    </p:cTn>
                  </p:par>
                  <p:par>
                    <p:cTn id="119" fill="hold">
                      <p:stCondLst>
                        <p:cond delay="indefinite"/>
                      </p:stCondLst>
                      <p:childTnLst>
                        <p:par>
                          <p:cTn id="120" fill="hold">
                            <p:stCondLst>
                              <p:cond delay="0"/>
                            </p:stCondLst>
                            <p:childTnLst>
                              <p:par>
                                <p:cTn id="121" presetID="3" presetClass="entr" presetSubtype="10" fill="hold" nodeType="clickEffect">
                                  <p:stCondLst>
                                    <p:cond delay="0"/>
                                  </p:stCondLst>
                                  <p:childTnLst>
                                    <p:set>
                                      <p:cBhvr>
                                        <p:cTn id="122" dur="1" fill="hold">
                                          <p:stCondLst>
                                            <p:cond delay="0"/>
                                          </p:stCondLst>
                                        </p:cTn>
                                        <p:tgtEl>
                                          <p:spTgt spid="51"/>
                                        </p:tgtEl>
                                        <p:attrNameLst>
                                          <p:attrName>style.visibility</p:attrName>
                                        </p:attrNameLst>
                                      </p:cBhvr>
                                      <p:to>
                                        <p:strVal val="visible"/>
                                      </p:to>
                                    </p:set>
                                    <p:animEffect transition="in" filter="blinds(horizontal)">
                                      <p:cBhvr>
                                        <p:cTn id="123" dur="500"/>
                                        <p:tgtEl>
                                          <p:spTgt spid="51"/>
                                        </p:tgtEl>
                                      </p:cBhvr>
                                    </p:animEffec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nodeType="clickEffect">
                                  <p:stCondLst>
                                    <p:cond delay="0"/>
                                  </p:stCondLst>
                                  <p:childTnLst>
                                    <p:set>
                                      <p:cBhvr>
                                        <p:cTn id="127" dur="1" fill="hold">
                                          <p:stCondLst>
                                            <p:cond delay="0"/>
                                          </p:stCondLst>
                                        </p:cTn>
                                        <p:tgtEl>
                                          <p:spTgt spid="54"/>
                                        </p:tgtEl>
                                        <p:attrNameLst>
                                          <p:attrName>style.visibility</p:attrName>
                                        </p:attrNameLst>
                                      </p:cBhvr>
                                      <p:to>
                                        <p:strVal val="visible"/>
                                      </p:to>
                                    </p:set>
                                    <p:animEffect transition="in" filter="blinds(horizontal)">
                                      <p:cBhvr>
                                        <p:cTn id="128" dur="500"/>
                                        <p:tgtEl>
                                          <p:spTgt spid="54"/>
                                        </p:tgtEl>
                                      </p:cBhvr>
                                    </p:animEffec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nodeType="clickEffect">
                                  <p:stCondLst>
                                    <p:cond delay="0"/>
                                  </p:stCondLst>
                                  <p:childTnLst>
                                    <p:set>
                                      <p:cBhvr>
                                        <p:cTn id="132" dur="1" fill="hold">
                                          <p:stCondLst>
                                            <p:cond delay="0"/>
                                          </p:stCondLst>
                                        </p:cTn>
                                        <p:tgtEl>
                                          <p:spTgt spid="55"/>
                                        </p:tgtEl>
                                        <p:attrNameLst>
                                          <p:attrName>style.visibility</p:attrName>
                                        </p:attrNameLst>
                                      </p:cBhvr>
                                      <p:to>
                                        <p:strVal val="visible"/>
                                      </p:to>
                                    </p:set>
                                    <p:animEffect transition="in" filter="blinds(horizontal)">
                                      <p:cBhvr>
                                        <p:cTn id="133" dur="500"/>
                                        <p:tgtEl>
                                          <p:spTgt spid="55"/>
                                        </p:tgtEl>
                                      </p:cBhvr>
                                    </p:animEffect>
                                  </p:childTnLst>
                                </p:cTn>
                              </p:par>
                            </p:childTnLst>
                          </p:cTn>
                        </p:par>
                      </p:childTnLst>
                    </p:cTn>
                  </p:par>
                  <p:par>
                    <p:cTn id="134" fill="hold">
                      <p:stCondLst>
                        <p:cond delay="indefinite"/>
                      </p:stCondLst>
                      <p:childTnLst>
                        <p:par>
                          <p:cTn id="135" fill="hold">
                            <p:stCondLst>
                              <p:cond delay="0"/>
                            </p:stCondLst>
                            <p:childTnLst>
                              <p:par>
                                <p:cTn id="136" presetID="3" presetClass="entr" presetSubtype="10" fill="hold" nodeType="clickEffect">
                                  <p:stCondLst>
                                    <p:cond delay="0"/>
                                  </p:stCondLst>
                                  <p:childTnLst>
                                    <p:set>
                                      <p:cBhvr>
                                        <p:cTn id="137" dur="1" fill="hold">
                                          <p:stCondLst>
                                            <p:cond delay="0"/>
                                          </p:stCondLst>
                                        </p:cTn>
                                        <p:tgtEl>
                                          <p:spTgt spid="56"/>
                                        </p:tgtEl>
                                        <p:attrNameLst>
                                          <p:attrName>style.visibility</p:attrName>
                                        </p:attrNameLst>
                                      </p:cBhvr>
                                      <p:to>
                                        <p:strVal val="visible"/>
                                      </p:to>
                                    </p:set>
                                    <p:animEffect transition="in" filter="blinds(horizontal)">
                                      <p:cBhvr>
                                        <p:cTn id="138" dur="500"/>
                                        <p:tgtEl>
                                          <p:spTgt spid="56"/>
                                        </p:tgtEl>
                                      </p:cBhvr>
                                    </p:animEffect>
                                  </p:childTnLst>
                                </p:cTn>
                              </p:par>
                            </p:childTnLst>
                          </p:cTn>
                        </p:par>
                      </p:childTnLst>
                    </p:cTn>
                  </p:par>
                  <p:par>
                    <p:cTn id="139" fill="hold">
                      <p:stCondLst>
                        <p:cond delay="indefinite"/>
                      </p:stCondLst>
                      <p:childTnLst>
                        <p:par>
                          <p:cTn id="140" fill="hold">
                            <p:stCondLst>
                              <p:cond delay="0"/>
                            </p:stCondLst>
                            <p:childTnLst>
                              <p:par>
                                <p:cTn id="141" presetID="3" presetClass="entr" presetSubtype="10" fill="hold" nodeType="clickEffect">
                                  <p:stCondLst>
                                    <p:cond delay="0"/>
                                  </p:stCondLst>
                                  <p:childTnLst>
                                    <p:set>
                                      <p:cBhvr>
                                        <p:cTn id="142" dur="1" fill="hold">
                                          <p:stCondLst>
                                            <p:cond delay="0"/>
                                          </p:stCondLst>
                                        </p:cTn>
                                        <p:tgtEl>
                                          <p:spTgt spid="57"/>
                                        </p:tgtEl>
                                        <p:attrNameLst>
                                          <p:attrName>style.visibility</p:attrName>
                                        </p:attrNameLst>
                                      </p:cBhvr>
                                      <p:to>
                                        <p:strVal val="visible"/>
                                      </p:to>
                                    </p:set>
                                    <p:animEffect transition="in" filter="blinds(horizontal)">
                                      <p:cBhvr>
                                        <p:cTn id="143"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5" grpId="0"/>
      <p:bldP spid="40" grpId="0"/>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5" name="Rectangle 2"/>
          <p:cNvSpPr>
            <a:spLocks noGrp="1" noChangeArrowheads="1"/>
          </p:cNvSpPr>
          <p:nvPr>
            <p:ph type="title"/>
          </p:nvPr>
        </p:nvSpPr>
        <p:spPr>
          <a:xfrm>
            <a:off x="457200" y="332656"/>
            <a:ext cx="7467600" cy="638944"/>
          </a:xfrm>
        </p:spPr>
        <p:txBody>
          <a:bodyPr/>
          <a:lstStyle/>
          <a:p>
            <a:pPr eaLnBrk="1" hangingPunct="1"/>
            <a:r>
              <a:rPr lang="en-CA" dirty="0"/>
              <a:t>Ex: Find the missing lengths:</a:t>
            </a:r>
          </a:p>
        </p:txBody>
      </p:sp>
      <p:sp>
        <p:nvSpPr>
          <p:cNvPr id="7196" name="Line 6"/>
          <p:cNvSpPr>
            <a:spLocks noChangeShapeType="1"/>
          </p:cNvSpPr>
          <p:nvPr/>
        </p:nvSpPr>
        <p:spPr bwMode="auto">
          <a:xfrm>
            <a:off x="250825" y="2838500"/>
            <a:ext cx="1800225" cy="0"/>
          </a:xfrm>
          <a:prstGeom prst="line">
            <a:avLst/>
          </a:prstGeom>
          <a:noFill/>
          <a:ln w="28575">
            <a:solidFill>
              <a:srgbClr val="FF0000"/>
            </a:solidFill>
            <a:round/>
            <a:headEnd/>
            <a:tailEnd/>
          </a:ln>
        </p:spPr>
        <p:txBody>
          <a:bodyPr/>
          <a:lstStyle/>
          <a:p>
            <a:endParaRPr lang="en-CA"/>
          </a:p>
        </p:txBody>
      </p:sp>
      <p:sp>
        <p:nvSpPr>
          <p:cNvPr id="7197" name="Line 7"/>
          <p:cNvSpPr>
            <a:spLocks noChangeShapeType="1"/>
          </p:cNvSpPr>
          <p:nvPr/>
        </p:nvSpPr>
        <p:spPr bwMode="auto">
          <a:xfrm flipH="1">
            <a:off x="250825" y="1543100"/>
            <a:ext cx="863600" cy="1295400"/>
          </a:xfrm>
          <a:prstGeom prst="line">
            <a:avLst/>
          </a:prstGeom>
          <a:noFill/>
          <a:ln w="28575">
            <a:solidFill>
              <a:srgbClr val="FF0000"/>
            </a:solidFill>
            <a:round/>
            <a:headEnd/>
            <a:tailEnd/>
          </a:ln>
        </p:spPr>
        <p:txBody>
          <a:bodyPr/>
          <a:lstStyle/>
          <a:p>
            <a:endParaRPr lang="en-CA"/>
          </a:p>
        </p:txBody>
      </p:sp>
      <p:sp>
        <p:nvSpPr>
          <p:cNvPr id="7198" name="Line 8"/>
          <p:cNvSpPr>
            <a:spLocks noChangeShapeType="1"/>
          </p:cNvSpPr>
          <p:nvPr/>
        </p:nvSpPr>
        <p:spPr bwMode="auto">
          <a:xfrm>
            <a:off x="1114425" y="1543100"/>
            <a:ext cx="936625" cy="1295400"/>
          </a:xfrm>
          <a:prstGeom prst="line">
            <a:avLst/>
          </a:prstGeom>
          <a:noFill/>
          <a:ln w="28575">
            <a:solidFill>
              <a:srgbClr val="FF0000"/>
            </a:solidFill>
            <a:round/>
            <a:headEnd/>
            <a:tailEnd/>
          </a:ln>
        </p:spPr>
        <p:txBody>
          <a:bodyPr/>
          <a:lstStyle/>
          <a:p>
            <a:endParaRPr lang="en-CA"/>
          </a:p>
        </p:txBody>
      </p:sp>
      <p:sp>
        <p:nvSpPr>
          <p:cNvPr id="7199" name="Line 9"/>
          <p:cNvSpPr>
            <a:spLocks noChangeShapeType="1"/>
          </p:cNvSpPr>
          <p:nvPr/>
        </p:nvSpPr>
        <p:spPr bwMode="auto">
          <a:xfrm>
            <a:off x="1114425" y="1543100"/>
            <a:ext cx="0" cy="1295400"/>
          </a:xfrm>
          <a:prstGeom prst="line">
            <a:avLst/>
          </a:prstGeom>
          <a:noFill/>
          <a:ln w="19050">
            <a:solidFill>
              <a:srgbClr val="008000"/>
            </a:solidFill>
            <a:round/>
            <a:headEnd/>
            <a:tailEnd/>
          </a:ln>
        </p:spPr>
        <p:txBody>
          <a:bodyPr/>
          <a:lstStyle/>
          <a:p>
            <a:endParaRPr lang="en-CA"/>
          </a:p>
        </p:txBody>
      </p:sp>
      <p:sp>
        <p:nvSpPr>
          <p:cNvPr id="7200" name="Line 10"/>
          <p:cNvSpPr>
            <a:spLocks noChangeShapeType="1"/>
          </p:cNvSpPr>
          <p:nvPr/>
        </p:nvSpPr>
        <p:spPr bwMode="auto">
          <a:xfrm rot="5400000">
            <a:off x="2230437" y="1724075"/>
            <a:ext cx="936625" cy="1295400"/>
          </a:xfrm>
          <a:prstGeom prst="line">
            <a:avLst/>
          </a:prstGeom>
          <a:noFill/>
          <a:ln w="28575">
            <a:solidFill>
              <a:srgbClr val="FF0000"/>
            </a:solidFill>
            <a:round/>
            <a:headEnd/>
            <a:tailEnd/>
          </a:ln>
        </p:spPr>
        <p:txBody>
          <a:bodyPr/>
          <a:lstStyle/>
          <a:p>
            <a:endParaRPr lang="en-CA"/>
          </a:p>
        </p:txBody>
      </p:sp>
      <p:sp>
        <p:nvSpPr>
          <p:cNvPr id="7201" name="Line 11"/>
          <p:cNvSpPr>
            <a:spLocks noChangeShapeType="1"/>
          </p:cNvSpPr>
          <p:nvPr/>
        </p:nvSpPr>
        <p:spPr bwMode="auto">
          <a:xfrm>
            <a:off x="1114425" y="1543100"/>
            <a:ext cx="2232025" cy="360362"/>
          </a:xfrm>
          <a:prstGeom prst="line">
            <a:avLst/>
          </a:prstGeom>
          <a:noFill/>
          <a:ln w="28575">
            <a:solidFill>
              <a:srgbClr val="0000FF"/>
            </a:solidFill>
            <a:round/>
            <a:headEnd/>
            <a:tailEnd/>
          </a:ln>
        </p:spPr>
        <p:txBody>
          <a:bodyPr/>
          <a:lstStyle/>
          <a:p>
            <a:endParaRPr lang="en-CA"/>
          </a:p>
        </p:txBody>
      </p:sp>
      <p:graphicFrame>
        <p:nvGraphicFramePr>
          <p:cNvPr id="22540" name="Object 12"/>
          <p:cNvGraphicFramePr>
            <a:graphicFrameLocks noChangeAspect="1"/>
          </p:cNvGraphicFramePr>
          <p:nvPr>
            <p:extLst>
              <p:ext uri="{D42A27DB-BD31-4B8C-83A1-F6EECF244321}">
                <p14:modId xmlns:p14="http://schemas.microsoft.com/office/powerpoint/2010/main" val="3603179336"/>
              </p:ext>
            </p:extLst>
          </p:nvPr>
        </p:nvGraphicFramePr>
        <p:xfrm>
          <a:off x="777787" y="2250803"/>
          <a:ext cx="337829" cy="242093"/>
        </p:xfrm>
        <a:graphic>
          <a:graphicData uri="http://schemas.openxmlformats.org/presentationml/2006/ole">
            <mc:AlternateContent xmlns:mc="http://schemas.openxmlformats.org/markup-compatibility/2006">
              <mc:Choice xmlns:v="urn:schemas-microsoft-com:vml" Requires="v">
                <p:oleObj spid="_x0000_s5122" name="Equation" r:id="rId4" imgW="622080" imgH="444240" progId="Equation.DSMT4">
                  <p:embed/>
                </p:oleObj>
              </mc:Choice>
              <mc:Fallback>
                <p:oleObj name="Equation" r:id="rId4" imgW="622080" imgH="444240" progId="Equation.DSMT4">
                  <p:embed/>
                  <p:pic>
                    <p:nvPicPr>
                      <p:cNvPr id="2254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787" y="2250803"/>
                        <a:ext cx="337829" cy="242093"/>
                      </a:xfrm>
                      <a:prstGeom prst="rect">
                        <a:avLst/>
                      </a:prstGeom>
                      <a:noFill/>
                    </p:spPr>
                  </p:pic>
                </p:oleObj>
              </mc:Fallback>
            </mc:AlternateContent>
          </a:graphicData>
        </a:graphic>
      </p:graphicFrame>
      <p:graphicFrame>
        <p:nvGraphicFramePr>
          <p:cNvPr id="7171" name="Object 13"/>
          <p:cNvGraphicFramePr>
            <a:graphicFrameLocks noChangeAspect="1"/>
          </p:cNvGraphicFramePr>
          <p:nvPr/>
        </p:nvGraphicFramePr>
        <p:xfrm>
          <a:off x="1690688" y="2046337"/>
          <a:ext cx="215900" cy="228600"/>
        </p:xfrm>
        <a:graphic>
          <a:graphicData uri="http://schemas.openxmlformats.org/presentationml/2006/ole">
            <mc:AlternateContent xmlns:mc="http://schemas.openxmlformats.org/markup-compatibility/2006">
              <mc:Choice xmlns:v="urn:schemas-microsoft-com:vml" Requires="v">
                <p:oleObj spid="_x0000_s5123" name="Equation" r:id="rId6" imgW="215640" imgH="228600" progId="Equation.DSMT4">
                  <p:embed/>
                </p:oleObj>
              </mc:Choice>
              <mc:Fallback>
                <p:oleObj name="Equation" r:id="rId6" imgW="215640" imgH="228600" progId="Equation.DSMT4">
                  <p:embed/>
                  <p:pic>
                    <p:nvPicPr>
                      <p:cNvPr id="7171"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90688" y="2046337"/>
                        <a:ext cx="2159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2" name="Object 14"/>
          <p:cNvGraphicFramePr>
            <a:graphicFrameLocks noChangeAspect="1"/>
          </p:cNvGraphicFramePr>
          <p:nvPr/>
        </p:nvGraphicFramePr>
        <p:xfrm>
          <a:off x="2122488" y="1398637"/>
          <a:ext cx="241300" cy="304800"/>
        </p:xfrm>
        <a:graphic>
          <a:graphicData uri="http://schemas.openxmlformats.org/presentationml/2006/ole">
            <mc:AlternateContent xmlns:mc="http://schemas.openxmlformats.org/markup-compatibility/2006">
              <mc:Choice xmlns:v="urn:schemas-microsoft-com:vml" Requires="v">
                <p:oleObj spid="_x0000_s5124" name="Equation" r:id="rId8" imgW="241200" imgH="304560" progId="Equation.DSMT4">
                  <p:embed/>
                </p:oleObj>
              </mc:Choice>
              <mc:Fallback>
                <p:oleObj name="Equation" r:id="rId8" imgW="241200" imgH="304560" progId="Equation.DSMT4">
                  <p:embed/>
                  <p:pic>
                    <p:nvPicPr>
                      <p:cNvPr id="7172"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22488" y="1398637"/>
                        <a:ext cx="241300"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02" name="Line 15"/>
          <p:cNvSpPr>
            <a:spLocks noChangeShapeType="1"/>
          </p:cNvSpPr>
          <p:nvPr/>
        </p:nvSpPr>
        <p:spPr bwMode="auto">
          <a:xfrm rot="-2700000">
            <a:off x="2554288" y="2408287"/>
            <a:ext cx="0" cy="142875"/>
          </a:xfrm>
          <a:prstGeom prst="line">
            <a:avLst/>
          </a:prstGeom>
          <a:noFill/>
          <a:ln w="9525">
            <a:solidFill>
              <a:schemeClr val="tx1"/>
            </a:solidFill>
            <a:round/>
            <a:headEnd/>
            <a:tailEnd/>
          </a:ln>
        </p:spPr>
        <p:txBody>
          <a:bodyPr/>
          <a:lstStyle/>
          <a:p>
            <a:endParaRPr lang="en-CA"/>
          </a:p>
        </p:txBody>
      </p:sp>
      <p:sp>
        <p:nvSpPr>
          <p:cNvPr id="7203" name="Line 16"/>
          <p:cNvSpPr>
            <a:spLocks noChangeShapeType="1"/>
          </p:cNvSpPr>
          <p:nvPr/>
        </p:nvSpPr>
        <p:spPr bwMode="auto">
          <a:xfrm rot="-2700000">
            <a:off x="2625725" y="2336850"/>
            <a:ext cx="0" cy="142875"/>
          </a:xfrm>
          <a:prstGeom prst="line">
            <a:avLst/>
          </a:prstGeom>
          <a:noFill/>
          <a:ln w="9525">
            <a:solidFill>
              <a:schemeClr val="tx1"/>
            </a:solidFill>
            <a:round/>
            <a:headEnd/>
            <a:tailEnd/>
          </a:ln>
        </p:spPr>
        <p:txBody>
          <a:bodyPr/>
          <a:lstStyle/>
          <a:p>
            <a:endParaRPr lang="en-CA"/>
          </a:p>
        </p:txBody>
      </p:sp>
      <p:sp>
        <p:nvSpPr>
          <p:cNvPr id="7204" name="Line 17"/>
          <p:cNvSpPr>
            <a:spLocks noChangeShapeType="1"/>
          </p:cNvSpPr>
          <p:nvPr/>
        </p:nvSpPr>
        <p:spPr bwMode="auto">
          <a:xfrm>
            <a:off x="1071563" y="2768650"/>
            <a:ext cx="0" cy="142875"/>
          </a:xfrm>
          <a:prstGeom prst="line">
            <a:avLst/>
          </a:prstGeom>
          <a:noFill/>
          <a:ln w="9525">
            <a:solidFill>
              <a:schemeClr val="tx1"/>
            </a:solidFill>
            <a:round/>
            <a:headEnd/>
            <a:tailEnd/>
          </a:ln>
        </p:spPr>
        <p:txBody>
          <a:bodyPr/>
          <a:lstStyle/>
          <a:p>
            <a:endParaRPr lang="en-CA"/>
          </a:p>
        </p:txBody>
      </p:sp>
      <p:sp>
        <p:nvSpPr>
          <p:cNvPr id="7205" name="Line 18"/>
          <p:cNvSpPr>
            <a:spLocks noChangeShapeType="1"/>
          </p:cNvSpPr>
          <p:nvPr/>
        </p:nvSpPr>
        <p:spPr bwMode="auto">
          <a:xfrm>
            <a:off x="1143000" y="2768650"/>
            <a:ext cx="0" cy="142875"/>
          </a:xfrm>
          <a:prstGeom prst="line">
            <a:avLst/>
          </a:prstGeom>
          <a:noFill/>
          <a:ln w="9525">
            <a:solidFill>
              <a:schemeClr val="tx1"/>
            </a:solidFill>
            <a:round/>
            <a:headEnd/>
            <a:tailEnd/>
          </a:ln>
        </p:spPr>
        <p:txBody>
          <a:bodyPr/>
          <a:lstStyle/>
          <a:p>
            <a:endParaRPr lang="en-CA"/>
          </a:p>
        </p:txBody>
      </p:sp>
      <p:sp>
        <p:nvSpPr>
          <p:cNvPr id="7206" name="Line 19"/>
          <p:cNvSpPr>
            <a:spLocks noChangeShapeType="1"/>
          </p:cNvSpPr>
          <p:nvPr/>
        </p:nvSpPr>
        <p:spPr bwMode="auto">
          <a:xfrm rot="3600000">
            <a:off x="1546226" y="2119362"/>
            <a:ext cx="0" cy="142875"/>
          </a:xfrm>
          <a:prstGeom prst="line">
            <a:avLst/>
          </a:prstGeom>
          <a:noFill/>
          <a:ln w="9525">
            <a:solidFill>
              <a:schemeClr val="tx1"/>
            </a:solidFill>
            <a:round/>
            <a:headEnd/>
            <a:tailEnd/>
          </a:ln>
        </p:spPr>
        <p:txBody>
          <a:bodyPr/>
          <a:lstStyle/>
          <a:p>
            <a:endParaRPr lang="en-CA"/>
          </a:p>
        </p:txBody>
      </p:sp>
      <p:sp>
        <p:nvSpPr>
          <p:cNvPr id="7207" name="Line 20"/>
          <p:cNvSpPr>
            <a:spLocks noChangeShapeType="1"/>
          </p:cNvSpPr>
          <p:nvPr/>
        </p:nvSpPr>
        <p:spPr bwMode="auto">
          <a:xfrm rot="3600000">
            <a:off x="1616076" y="2192387"/>
            <a:ext cx="0" cy="142875"/>
          </a:xfrm>
          <a:prstGeom prst="line">
            <a:avLst/>
          </a:prstGeom>
          <a:noFill/>
          <a:ln w="9525">
            <a:solidFill>
              <a:schemeClr val="tx1"/>
            </a:solidFill>
            <a:round/>
            <a:headEnd/>
            <a:tailEnd/>
          </a:ln>
        </p:spPr>
        <p:txBody>
          <a:bodyPr/>
          <a:lstStyle/>
          <a:p>
            <a:endParaRPr lang="en-CA"/>
          </a:p>
        </p:txBody>
      </p:sp>
      <p:sp>
        <p:nvSpPr>
          <p:cNvPr id="7208" name="Line 21"/>
          <p:cNvSpPr>
            <a:spLocks noChangeShapeType="1"/>
          </p:cNvSpPr>
          <p:nvPr/>
        </p:nvSpPr>
        <p:spPr bwMode="auto">
          <a:xfrm rot="-3600000">
            <a:off x="682626" y="2119362"/>
            <a:ext cx="0" cy="142875"/>
          </a:xfrm>
          <a:prstGeom prst="line">
            <a:avLst/>
          </a:prstGeom>
          <a:noFill/>
          <a:ln w="9525">
            <a:solidFill>
              <a:schemeClr val="tx1"/>
            </a:solidFill>
            <a:round/>
            <a:headEnd/>
            <a:tailEnd/>
          </a:ln>
        </p:spPr>
        <p:txBody>
          <a:bodyPr/>
          <a:lstStyle/>
          <a:p>
            <a:endParaRPr lang="en-CA"/>
          </a:p>
        </p:txBody>
      </p:sp>
      <p:sp>
        <p:nvSpPr>
          <p:cNvPr id="7209" name="Line 22"/>
          <p:cNvSpPr>
            <a:spLocks noChangeShapeType="1"/>
          </p:cNvSpPr>
          <p:nvPr/>
        </p:nvSpPr>
        <p:spPr bwMode="auto">
          <a:xfrm rot="-3600000">
            <a:off x="608013" y="2192387"/>
            <a:ext cx="0" cy="142875"/>
          </a:xfrm>
          <a:prstGeom prst="line">
            <a:avLst/>
          </a:prstGeom>
          <a:noFill/>
          <a:ln w="9525">
            <a:solidFill>
              <a:schemeClr val="tx1"/>
            </a:solidFill>
            <a:round/>
            <a:headEnd/>
            <a:tailEnd/>
          </a:ln>
        </p:spPr>
        <p:txBody>
          <a:bodyPr/>
          <a:lstStyle/>
          <a:p>
            <a:endParaRPr lang="en-CA"/>
          </a:p>
        </p:txBody>
      </p:sp>
      <p:sp>
        <p:nvSpPr>
          <p:cNvPr id="22551" name="Text Box 23"/>
          <p:cNvSpPr txBox="1">
            <a:spLocks noChangeArrowheads="1"/>
          </p:cNvSpPr>
          <p:nvPr/>
        </p:nvSpPr>
        <p:spPr bwMode="auto">
          <a:xfrm>
            <a:off x="4284663" y="966837"/>
            <a:ext cx="3527425" cy="457200"/>
          </a:xfrm>
          <a:prstGeom prst="rect">
            <a:avLst/>
          </a:prstGeom>
          <a:noFill/>
          <a:ln w="9525">
            <a:noFill/>
            <a:miter lim="800000"/>
            <a:headEnd/>
            <a:tailEnd/>
          </a:ln>
        </p:spPr>
        <p:txBody>
          <a:bodyPr>
            <a:spAutoFit/>
          </a:bodyPr>
          <a:lstStyle/>
          <a:p>
            <a:pPr>
              <a:spcBef>
                <a:spcPct val="50000"/>
              </a:spcBef>
            </a:pPr>
            <a:r>
              <a:rPr lang="en-CA" sz="2400">
                <a:solidFill>
                  <a:srgbClr val="FF3300"/>
                </a:solidFill>
              </a:rPr>
              <a:t>1. Special Triangle</a:t>
            </a:r>
          </a:p>
        </p:txBody>
      </p:sp>
      <p:sp>
        <p:nvSpPr>
          <p:cNvPr id="22552" name="AutoShape 24"/>
          <p:cNvSpPr>
            <a:spLocks noChangeArrowheads="1"/>
          </p:cNvSpPr>
          <p:nvPr/>
        </p:nvSpPr>
        <p:spPr bwMode="auto">
          <a:xfrm>
            <a:off x="1114425" y="1543100"/>
            <a:ext cx="936625" cy="1295400"/>
          </a:xfrm>
          <a:prstGeom prst="rtTriangle">
            <a:avLst/>
          </a:prstGeom>
          <a:solidFill>
            <a:srgbClr val="FF00FF">
              <a:alpha val="47058"/>
            </a:srgbClr>
          </a:solidFill>
          <a:ln w="9525">
            <a:solidFill>
              <a:schemeClr val="tx1"/>
            </a:solidFill>
            <a:miter lim="800000"/>
            <a:headEnd/>
            <a:tailEnd/>
          </a:ln>
        </p:spPr>
        <p:txBody>
          <a:bodyPr wrap="none" anchor="ctr"/>
          <a:lstStyle/>
          <a:p>
            <a:endParaRPr lang="en-US"/>
          </a:p>
        </p:txBody>
      </p:sp>
      <p:sp>
        <p:nvSpPr>
          <p:cNvPr id="22553" name="AutoShape 25"/>
          <p:cNvSpPr>
            <a:spLocks noChangeArrowheads="1"/>
          </p:cNvSpPr>
          <p:nvPr/>
        </p:nvSpPr>
        <p:spPr bwMode="auto">
          <a:xfrm>
            <a:off x="4427538" y="1614537"/>
            <a:ext cx="936625" cy="1295400"/>
          </a:xfrm>
          <a:prstGeom prst="rtTriangle">
            <a:avLst/>
          </a:prstGeom>
          <a:solidFill>
            <a:srgbClr val="FF00FF">
              <a:alpha val="47058"/>
            </a:srgbClr>
          </a:solidFill>
          <a:ln w="9525">
            <a:solidFill>
              <a:schemeClr val="tx1"/>
            </a:solidFill>
            <a:miter lim="800000"/>
            <a:headEnd/>
            <a:tailEnd/>
          </a:ln>
        </p:spPr>
        <p:txBody>
          <a:bodyPr wrap="none" anchor="ctr"/>
          <a:lstStyle/>
          <a:p>
            <a:endParaRPr lang="en-US"/>
          </a:p>
        </p:txBody>
      </p:sp>
      <p:graphicFrame>
        <p:nvGraphicFramePr>
          <p:cNvPr id="22554" name="Object 26"/>
          <p:cNvGraphicFramePr>
            <a:graphicFrameLocks noChangeAspect="1"/>
          </p:cNvGraphicFramePr>
          <p:nvPr/>
        </p:nvGraphicFramePr>
        <p:xfrm>
          <a:off x="3635375" y="2157462"/>
          <a:ext cx="800100" cy="393700"/>
        </p:xfrm>
        <a:graphic>
          <a:graphicData uri="http://schemas.openxmlformats.org/presentationml/2006/ole">
            <mc:AlternateContent xmlns:mc="http://schemas.openxmlformats.org/markup-compatibility/2006">
              <mc:Choice xmlns:v="urn:schemas-microsoft-com:vml" Requires="v">
                <p:oleObj spid="_x0000_s5125" name="Equation" r:id="rId10" imgW="799920" imgH="393480" progId="Equation.DSMT4">
                  <p:embed/>
                </p:oleObj>
              </mc:Choice>
              <mc:Fallback>
                <p:oleObj name="Equation" r:id="rId10" imgW="799920" imgH="393480" progId="Equation.DSMT4">
                  <p:embed/>
                  <p:pic>
                    <p:nvPicPr>
                      <p:cNvPr id="22554" name="Object 2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35375" y="2157462"/>
                        <a:ext cx="8001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55" name="Object 27"/>
          <p:cNvGraphicFramePr>
            <a:graphicFrameLocks noChangeAspect="1"/>
          </p:cNvGraphicFramePr>
          <p:nvPr/>
        </p:nvGraphicFramePr>
        <p:xfrm>
          <a:off x="4643438" y="2982962"/>
          <a:ext cx="533400" cy="279400"/>
        </p:xfrm>
        <a:graphic>
          <a:graphicData uri="http://schemas.openxmlformats.org/presentationml/2006/ole">
            <mc:AlternateContent xmlns:mc="http://schemas.openxmlformats.org/markup-compatibility/2006">
              <mc:Choice xmlns:v="urn:schemas-microsoft-com:vml" Requires="v">
                <p:oleObj spid="_x0000_s5126" name="Equation" r:id="rId12" imgW="533160" imgH="279360" progId="Equation.DSMT4">
                  <p:embed/>
                </p:oleObj>
              </mc:Choice>
              <mc:Fallback>
                <p:oleObj name="Equation" r:id="rId12" imgW="533160" imgH="279360" progId="Equation.DSMT4">
                  <p:embed/>
                  <p:pic>
                    <p:nvPicPr>
                      <p:cNvPr id="22555" name="Object 2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43438" y="2982962"/>
                        <a:ext cx="5334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56" name="Object 28"/>
          <p:cNvGraphicFramePr>
            <a:graphicFrameLocks noChangeAspect="1"/>
          </p:cNvGraphicFramePr>
          <p:nvPr/>
        </p:nvGraphicFramePr>
        <p:xfrm>
          <a:off x="4860925" y="1974900"/>
          <a:ext cx="584200" cy="279400"/>
        </p:xfrm>
        <a:graphic>
          <a:graphicData uri="http://schemas.openxmlformats.org/presentationml/2006/ole">
            <mc:AlternateContent xmlns:mc="http://schemas.openxmlformats.org/markup-compatibility/2006">
              <mc:Choice xmlns:v="urn:schemas-microsoft-com:vml" Requires="v">
                <p:oleObj spid="_x0000_s5127" name="Equation" r:id="rId14" imgW="583920" imgH="279360" progId="Equation.DSMT4">
                  <p:embed/>
                </p:oleObj>
              </mc:Choice>
              <mc:Fallback>
                <p:oleObj name="Equation" r:id="rId14" imgW="583920" imgH="279360" progId="Equation.DSMT4">
                  <p:embed/>
                  <p:pic>
                    <p:nvPicPr>
                      <p:cNvPr id="22556" name="Object 2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860925" y="1974900"/>
                        <a:ext cx="5842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57" name="Object 29"/>
          <p:cNvGraphicFramePr>
            <a:graphicFrameLocks noChangeAspect="1"/>
          </p:cNvGraphicFramePr>
          <p:nvPr/>
        </p:nvGraphicFramePr>
        <p:xfrm>
          <a:off x="5988050" y="1627237"/>
          <a:ext cx="1041400" cy="1282700"/>
        </p:xfrm>
        <a:graphic>
          <a:graphicData uri="http://schemas.openxmlformats.org/presentationml/2006/ole">
            <mc:AlternateContent xmlns:mc="http://schemas.openxmlformats.org/markup-compatibility/2006">
              <mc:Choice xmlns:v="urn:schemas-microsoft-com:vml" Requires="v">
                <p:oleObj spid="_x0000_s5128" name="Equation" r:id="rId16" imgW="1041120" imgH="1282680" progId="Equation.DSMT4">
                  <p:embed/>
                </p:oleObj>
              </mc:Choice>
              <mc:Fallback>
                <p:oleObj name="Equation" r:id="rId16" imgW="1041120" imgH="1282680" progId="Equation.DSMT4">
                  <p:embed/>
                  <p:pic>
                    <p:nvPicPr>
                      <p:cNvPr id="22557" name="Object 2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988050" y="1627237"/>
                        <a:ext cx="1041400" cy="1282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58" name="Object 30"/>
          <p:cNvGraphicFramePr>
            <a:graphicFrameLocks noChangeAspect="1"/>
          </p:cNvGraphicFramePr>
          <p:nvPr/>
        </p:nvGraphicFramePr>
        <p:xfrm>
          <a:off x="7019925" y="1614537"/>
          <a:ext cx="546100" cy="381000"/>
        </p:xfrm>
        <a:graphic>
          <a:graphicData uri="http://schemas.openxmlformats.org/presentationml/2006/ole">
            <mc:AlternateContent xmlns:mc="http://schemas.openxmlformats.org/markup-compatibility/2006">
              <mc:Choice xmlns:v="urn:schemas-microsoft-com:vml" Requires="v">
                <p:oleObj spid="_x0000_s5129" name="Equation" r:id="rId18" imgW="545760" imgH="380880" progId="Equation.DSMT4">
                  <p:embed/>
                </p:oleObj>
              </mc:Choice>
              <mc:Fallback>
                <p:oleObj name="Equation" r:id="rId18" imgW="545760" imgH="380880" progId="Equation.DSMT4">
                  <p:embed/>
                  <p:pic>
                    <p:nvPicPr>
                      <p:cNvPr id="22558" name="Object 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019925" y="1614537"/>
                        <a:ext cx="5461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59" name="Object 31"/>
          <p:cNvGraphicFramePr>
            <a:graphicFrameLocks noChangeAspect="1"/>
          </p:cNvGraphicFramePr>
          <p:nvPr/>
        </p:nvGraphicFramePr>
        <p:xfrm>
          <a:off x="7575550" y="1593900"/>
          <a:ext cx="1244600" cy="381000"/>
        </p:xfrm>
        <a:graphic>
          <a:graphicData uri="http://schemas.openxmlformats.org/presentationml/2006/ole">
            <mc:AlternateContent xmlns:mc="http://schemas.openxmlformats.org/markup-compatibility/2006">
              <mc:Choice xmlns:v="urn:schemas-microsoft-com:vml" Requires="v">
                <p:oleObj spid="_x0000_s5130" name="Equation" r:id="rId20" imgW="1244520" imgH="380880" progId="Equation.DSMT4">
                  <p:embed/>
                </p:oleObj>
              </mc:Choice>
              <mc:Fallback>
                <p:oleObj name="Equation" r:id="rId20" imgW="1244520" imgH="380880" progId="Equation.DSMT4">
                  <p:embed/>
                  <p:pic>
                    <p:nvPicPr>
                      <p:cNvPr id="22559" name="Object 3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575550" y="1593900"/>
                        <a:ext cx="12446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60" name="Object 32"/>
          <p:cNvGraphicFramePr>
            <a:graphicFrameLocks noChangeAspect="1"/>
          </p:cNvGraphicFramePr>
          <p:nvPr/>
        </p:nvGraphicFramePr>
        <p:xfrm>
          <a:off x="7062788" y="2097137"/>
          <a:ext cx="749300" cy="381000"/>
        </p:xfrm>
        <a:graphic>
          <a:graphicData uri="http://schemas.openxmlformats.org/presentationml/2006/ole">
            <mc:AlternateContent xmlns:mc="http://schemas.openxmlformats.org/markup-compatibility/2006">
              <mc:Choice xmlns:v="urn:schemas-microsoft-com:vml" Requires="v">
                <p:oleObj spid="_x0000_s5131" name="Equation" r:id="rId22" imgW="749160" imgH="380880" progId="Equation.DSMT4">
                  <p:embed/>
                </p:oleObj>
              </mc:Choice>
              <mc:Fallback>
                <p:oleObj name="Equation" r:id="rId22" imgW="749160" imgH="380880" progId="Equation.DSMT4">
                  <p:embed/>
                  <p:pic>
                    <p:nvPicPr>
                      <p:cNvPr id="22560" name="Object 3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062788" y="2097137"/>
                        <a:ext cx="7493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61" name="Object 33"/>
          <p:cNvGraphicFramePr>
            <a:graphicFrameLocks noChangeAspect="1"/>
          </p:cNvGraphicFramePr>
          <p:nvPr/>
        </p:nvGraphicFramePr>
        <p:xfrm>
          <a:off x="7885113" y="2190800"/>
          <a:ext cx="431800" cy="266700"/>
        </p:xfrm>
        <a:graphic>
          <a:graphicData uri="http://schemas.openxmlformats.org/presentationml/2006/ole">
            <mc:AlternateContent xmlns:mc="http://schemas.openxmlformats.org/markup-compatibility/2006">
              <mc:Choice xmlns:v="urn:schemas-microsoft-com:vml" Requires="v">
                <p:oleObj spid="_x0000_s5132" name="Equation" r:id="rId24" imgW="431640" imgH="266400" progId="Equation.DSMT4">
                  <p:embed/>
                </p:oleObj>
              </mc:Choice>
              <mc:Fallback>
                <p:oleObj name="Equation" r:id="rId24" imgW="431640" imgH="266400" progId="Equation.DSMT4">
                  <p:embed/>
                  <p:pic>
                    <p:nvPicPr>
                      <p:cNvPr id="22561" name="Object 3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885113" y="2190800"/>
                        <a:ext cx="4318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62" name="Object 34"/>
          <p:cNvGraphicFramePr>
            <a:graphicFrameLocks noChangeAspect="1"/>
          </p:cNvGraphicFramePr>
          <p:nvPr/>
        </p:nvGraphicFramePr>
        <p:xfrm>
          <a:off x="7019925" y="2530525"/>
          <a:ext cx="812800" cy="381000"/>
        </p:xfrm>
        <a:graphic>
          <a:graphicData uri="http://schemas.openxmlformats.org/presentationml/2006/ole">
            <mc:AlternateContent xmlns:mc="http://schemas.openxmlformats.org/markup-compatibility/2006">
              <mc:Choice xmlns:v="urn:schemas-microsoft-com:vml" Requires="v">
                <p:oleObj spid="_x0000_s5133" name="Equation" r:id="rId26" imgW="812520" imgH="380880" progId="Equation.DSMT4">
                  <p:embed/>
                </p:oleObj>
              </mc:Choice>
              <mc:Fallback>
                <p:oleObj name="Equation" r:id="rId26" imgW="812520" imgH="380880" progId="Equation.DSMT4">
                  <p:embed/>
                  <p:pic>
                    <p:nvPicPr>
                      <p:cNvPr id="22562" name="Object 3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7019925" y="2530525"/>
                        <a:ext cx="8128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63" name="Object 35"/>
          <p:cNvGraphicFramePr>
            <a:graphicFrameLocks noChangeAspect="1"/>
          </p:cNvGraphicFramePr>
          <p:nvPr/>
        </p:nvGraphicFramePr>
        <p:xfrm>
          <a:off x="7885113" y="2622600"/>
          <a:ext cx="431800" cy="266700"/>
        </p:xfrm>
        <a:graphic>
          <a:graphicData uri="http://schemas.openxmlformats.org/presentationml/2006/ole">
            <mc:AlternateContent xmlns:mc="http://schemas.openxmlformats.org/markup-compatibility/2006">
              <mc:Choice xmlns:v="urn:schemas-microsoft-com:vml" Requires="v">
                <p:oleObj spid="_x0000_s5134" name="Equation" r:id="rId28" imgW="431640" imgH="266400" progId="Equation.DSMT4">
                  <p:embed/>
                </p:oleObj>
              </mc:Choice>
              <mc:Fallback>
                <p:oleObj name="Equation" r:id="rId28" imgW="431640" imgH="266400" progId="Equation.DSMT4">
                  <p:embed/>
                  <p:pic>
                    <p:nvPicPr>
                      <p:cNvPr id="22563" name="Object 35"/>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7885113" y="2622600"/>
                        <a:ext cx="4318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64" name="Object 36"/>
          <p:cNvGraphicFramePr>
            <a:graphicFrameLocks noChangeAspect="1"/>
          </p:cNvGraphicFramePr>
          <p:nvPr/>
        </p:nvGraphicFramePr>
        <p:xfrm>
          <a:off x="6011863" y="3270300"/>
          <a:ext cx="2019300" cy="342900"/>
        </p:xfrm>
        <a:graphic>
          <a:graphicData uri="http://schemas.openxmlformats.org/presentationml/2006/ole">
            <mc:AlternateContent xmlns:mc="http://schemas.openxmlformats.org/markup-compatibility/2006">
              <mc:Choice xmlns:v="urn:schemas-microsoft-com:vml" Requires="v">
                <p:oleObj spid="_x0000_s5135" name="Equation" r:id="rId30" imgW="2019240" imgH="342720" progId="Equation.DSMT4">
                  <p:embed/>
                </p:oleObj>
              </mc:Choice>
              <mc:Fallback>
                <p:oleObj name="Equation" r:id="rId30" imgW="2019240" imgH="342720" progId="Equation.DSMT4">
                  <p:embed/>
                  <p:pic>
                    <p:nvPicPr>
                      <p:cNvPr id="22564" name="Object 36"/>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6011863" y="3270300"/>
                        <a:ext cx="2019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65" name="Text Box 37"/>
          <p:cNvSpPr txBox="1">
            <a:spLocks noChangeArrowheads="1"/>
          </p:cNvSpPr>
          <p:nvPr/>
        </p:nvSpPr>
        <p:spPr bwMode="auto">
          <a:xfrm>
            <a:off x="539750" y="3821162"/>
            <a:ext cx="3600450" cy="457200"/>
          </a:xfrm>
          <a:prstGeom prst="rect">
            <a:avLst/>
          </a:prstGeom>
          <a:noFill/>
          <a:ln w="9525">
            <a:noFill/>
            <a:miter lim="800000"/>
            <a:headEnd/>
            <a:tailEnd/>
          </a:ln>
        </p:spPr>
        <p:txBody>
          <a:bodyPr>
            <a:spAutoFit/>
          </a:bodyPr>
          <a:lstStyle/>
          <a:p>
            <a:pPr>
              <a:spcBef>
                <a:spcPct val="50000"/>
              </a:spcBef>
            </a:pPr>
            <a:r>
              <a:rPr lang="en-CA" sz="2400">
                <a:solidFill>
                  <a:srgbClr val="FF3300"/>
                </a:solidFill>
              </a:rPr>
              <a:t>2. Isosceles Triangle</a:t>
            </a:r>
          </a:p>
        </p:txBody>
      </p:sp>
      <p:sp>
        <p:nvSpPr>
          <p:cNvPr id="22566" name="AutoShape 38"/>
          <p:cNvSpPr>
            <a:spLocks noChangeArrowheads="1"/>
          </p:cNvSpPr>
          <p:nvPr/>
        </p:nvSpPr>
        <p:spPr bwMode="auto">
          <a:xfrm rot="-2182080">
            <a:off x="1403350" y="877937"/>
            <a:ext cx="1593850" cy="1673225"/>
          </a:xfrm>
          <a:prstGeom prst="rtTriangle">
            <a:avLst/>
          </a:prstGeom>
          <a:solidFill>
            <a:srgbClr val="33CCCC">
              <a:alpha val="39999"/>
            </a:srgbClr>
          </a:solidFill>
          <a:ln w="9525">
            <a:solidFill>
              <a:schemeClr val="tx1"/>
            </a:solidFill>
            <a:miter lim="800000"/>
            <a:headEnd/>
            <a:tailEnd/>
          </a:ln>
        </p:spPr>
        <p:txBody>
          <a:bodyPr wrap="none" anchor="ctr"/>
          <a:lstStyle/>
          <a:p>
            <a:endParaRPr lang="en-US"/>
          </a:p>
        </p:txBody>
      </p:sp>
      <p:sp>
        <p:nvSpPr>
          <p:cNvPr id="22567" name="AutoShape 39"/>
          <p:cNvSpPr>
            <a:spLocks noChangeArrowheads="1"/>
          </p:cNvSpPr>
          <p:nvPr/>
        </p:nvSpPr>
        <p:spPr bwMode="auto">
          <a:xfrm rot="-2182080">
            <a:off x="1258888" y="3919587"/>
            <a:ext cx="1593850" cy="1673225"/>
          </a:xfrm>
          <a:prstGeom prst="rtTriangle">
            <a:avLst/>
          </a:prstGeom>
          <a:solidFill>
            <a:srgbClr val="33CCCC">
              <a:alpha val="39999"/>
            </a:srgbClr>
          </a:solidFill>
          <a:ln w="9525">
            <a:solidFill>
              <a:schemeClr val="tx1"/>
            </a:solidFill>
            <a:miter lim="800000"/>
            <a:headEnd/>
            <a:tailEnd/>
          </a:ln>
        </p:spPr>
        <p:txBody>
          <a:bodyPr wrap="none" anchor="ctr"/>
          <a:lstStyle/>
          <a:p>
            <a:endParaRPr lang="en-US"/>
          </a:p>
        </p:txBody>
      </p:sp>
      <p:graphicFrame>
        <p:nvGraphicFramePr>
          <p:cNvPr id="22568" name="Object 40"/>
          <p:cNvGraphicFramePr>
            <a:graphicFrameLocks noChangeAspect="1"/>
          </p:cNvGraphicFramePr>
          <p:nvPr/>
        </p:nvGraphicFramePr>
        <p:xfrm>
          <a:off x="755650" y="5214987"/>
          <a:ext cx="622300" cy="266700"/>
        </p:xfrm>
        <a:graphic>
          <a:graphicData uri="http://schemas.openxmlformats.org/presentationml/2006/ole">
            <mc:AlternateContent xmlns:mc="http://schemas.openxmlformats.org/markup-compatibility/2006">
              <mc:Choice xmlns:v="urn:schemas-microsoft-com:vml" Requires="v">
                <p:oleObj spid="_x0000_s5136" name="Equation" r:id="rId32" imgW="622080" imgH="266400" progId="Equation.DSMT4">
                  <p:embed/>
                </p:oleObj>
              </mc:Choice>
              <mc:Fallback>
                <p:oleObj name="Equation" r:id="rId32" imgW="622080" imgH="266400" progId="Equation.DSMT4">
                  <p:embed/>
                  <p:pic>
                    <p:nvPicPr>
                      <p:cNvPr id="22568" name="Object 40"/>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55650" y="5214987"/>
                        <a:ext cx="6223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69" name="Object 41"/>
          <p:cNvGraphicFramePr>
            <a:graphicFrameLocks noGrp="1" noChangeAspect="1"/>
          </p:cNvGraphicFramePr>
          <p:nvPr>
            <p:ph idx="1"/>
          </p:nvPr>
        </p:nvGraphicFramePr>
        <p:xfrm>
          <a:off x="2581275" y="5359450"/>
          <a:ext cx="622300" cy="266700"/>
        </p:xfrm>
        <a:graphic>
          <a:graphicData uri="http://schemas.openxmlformats.org/presentationml/2006/ole">
            <mc:AlternateContent xmlns:mc="http://schemas.openxmlformats.org/markup-compatibility/2006">
              <mc:Choice xmlns:v="urn:schemas-microsoft-com:vml" Requires="v">
                <p:oleObj spid="_x0000_s5137" name="Equation" r:id="rId34" imgW="622080" imgH="266400" progId="Equation.DSMT4">
                  <p:embed/>
                </p:oleObj>
              </mc:Choice>
              <mc:Fallback>
                <p:oleObj name="Equation" r:id="rId34" imgW="622080" imgH="266400" progId="Equation.DSMT4">
                  <p:embed/>
                  <p:pic>
                    <p:nvPicPr>
                      <p:cNvPr id="22569" name="Object 41"/>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2581275" y="5359450"/>
                        <a:ext cx="6223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1" name="Object 43"/>
          <p:cNvGraphicFramePr>
            <a:graphicFrameLocks noChangeAspect="1"/>
          </p:cNvGraphicFramePr>
          <p:nvPr/>
        </p:nvGraphicFramePr>
        <p:xfrm>
          <a:off x="1692275" y="4351387"/>
          <a:ext cx="901700" cy="381000"/>
        </p:xfrm>
        <a:graphic>
          <a:graphicData uri="http://schemas.openxmlformats.org/presentationml/2006/ole">
            <mc:AlternateContent xmlns:mc="http://schemas.openxmlformats.org/markup-compatibility/2006">
              <mc:Choice xmlns:v="urn:schemas-microsoft-com:vml" Requires="v">
                <p:oleObj spid="_x0000_s5138" name="Equation" r:id="rId36" imgW="901440" imgH="380880" progId="Equation.DSMT4">
                  <p:embed/>
                </p:oleObj>
              </mc:Choice>
              <mc:Fallback>
                <p:oleObj name="Equation" r:id="rId36" imgW="901440" imgH="380880" progId="Equation.DSMT4">
                  <p:embed/>
                  <p:pic>
                    <p:nvPicPr>
                      <p:cNvPr id="22571" name="Object 43"/>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692275" y="4351387"/>
                        <a:ext cx="9017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2" name="Object 44"/>
          <p:cNvGraphicFramePr>
            <a:graphicFrameLocks noChangeAspect="1"/>
          </p:cNvGraphicFramePr>
          <p:nvPr/>
        </p:nvGraphicFramePr>
        <p:xfrm>
          <a:off x="3951288" y="4095800"/>
          <a:ext cx="1143000" cy="1282700"/>
        </p:xfrm>
        <a:graphic>
          <a:graphicData uri="http://schemas.openxmlformats.org/presentationml/2006/ole">
            <mc:AlternateContent xmlns:mc="http://schemas.openxmlformats.org/markup-compatibility/2006">
              <mc:Choice xmlns:v="urn:schemas-microsoft-com:vml" Requires="v">
                <p:oleObj spid="_x0000_s5139" name="Equation" r:id="rId38" imgW="1143000" imgH="1282680" progId="Equation.DSMT4">
                  <p:embed/>
                </p:oleObj>
              </mc:Choice>
              <mc:Fallback>
                <p:oleObj name="Equation" r:id="rId38" imgW="1143000" imgH="1282680" progId="Equation.DSMT4">
                  <p:embed/>
                  <p:pic>
                    <p:nvPicPr>
                      <p:cNvPr id="22572" name="Object 44"/>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951288" y="4095800"/>
                        <a:ext cx="1143000" cy="1282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3" name="Object 45"/>
          <p:cNvGraphicFramePr>
            <a:graphicFrameLocks noChangeAspect="1"/>
          </p:cNvGraphicFramePr>
          <p:nvPr/>
        </p:nvGraphicFramePr>
        <p:xfrm>
          <a:off x="5148263" y="4083100"/>
          <a:ext cx="190500" cy="266700"/>
        </p:xfrm>
        <a:graphic>
          <a:graphicData uri="http://schemas.openxmlformats.org/presentationml/2006/ole">
            <mc:AlternateContent xmlns:mc="http://schemas.openxmlformats.org/markup-compatibility/2006">
              <mc:Choice xmlns:v="urn:schemas-microsoft-com:vml" Requires="v">
                <p:oleObj spid="_x0000_s5140" name="Equation" r:id="rId40" imgW="190440" imgH="266400" progId="Equation.DSMT4">
                  <p:embed/>
                </p:oleObj>
              </mc:Choice>
              <mc:Fallback>
                <p:oleObj name="Equation" r:id="rId40" imgW="190440" imgH="266400" progId="Equation.DSMT4">
                  <p:embed/>
                  <p:pic>
                    <p:nvPicPr>
                      <p:cNvPr id="22573" name="Object 45"/>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148263" y="4083100"/>
                        <a:ext cx="1905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4" name="Object 46"/>
          <p:cNvGraphicFramePr>
            <a:graphicFrameLocks noChangeAspect="1"/>
          </p:cNvGraphicFramePr>
          <p:nvPr/>
        </p:nvGraphicFramePr>
        <p:xfrm>
          <a:off x="5437188" y="4062462"/>
          <a:ext cx="1104900" cy="279400"/>
        </p:xfrm>
        <a:graphic>
          <a:graphicData uri="http://schemas.openxmlformats.org/presentationml/2006/ole">
            <mc:AlternateContent xmlns:mc="http://schemas.openxmlformats.org/markup-compatibility/2006">
              <mc:Choice xmlns:v="urn:schemas-microsoft-com:vml" Requires="v">
                <p:oleObj spid="_x0000_s5141" name="Equation" r:id="rId42" imgW="1104840" imgH="279360" progId="Equation.DSMT4">
                  <p:embed/>
                </p:oleObj>
              </mc:Choice>
              <mc:Fallback>
                <p:oleObj name="Equation" r:id="rId42" imgW="1104840" imgH="279360" progId="Equation.DSMT4">
                  <p:embed/>
                  <p:pic>
                    <p:nvPicPr>
                      <p:cNvPr id="22574" name="Object 46"/>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437188" y="4062462"/>
                        <a:ext cx="11049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5" name="Object 47"/>
          <p:cNvGraphicFramePr>
            <a:graphicFrameLocks noChangeAspect="1"/>
          </p:cNvGraphicFramePr>
          <p:nvPr/>
        </p:nvGraphicFramePr>
        <p:xfrm>
          <a:off x="5148263" y="4565700"/>
          <a:ext cx="520700" cy="266700"/>
        </p:xfrm>
        <a:graphic>
          <a:graphicData uri="http://schemas.openxmlformats.org/presentationml/2006/ole">
            <mc:AlternateContent xmlns:mc="http://schemas.openxmlformats.org/markup-compatibility/2006">
              <mc:Choice xmlns:v="urn:schemas-microsoft-com:vml" Requires="v">
                <p:oleObj spid="_x0000_s5142" name="Equation" r:id="rId44" imgW="520560" imgH="266400" progId="Equation.DSMT4">
                  <p:embed/>
                </p:oleObj>
              </mc:Choice>
              <mc:Fallback>
                <p:oleObj name="Equation" r:id="rId44" imgW="520560" imgH="266400" progId="Equation.DSMT4">
                  <p:embed/>
                  <p:pic>
                    <p:nvPicPr>
                      <p:cNvPr id="22575" name="Object 47"/>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148263" y="4565700"/>
                        <a:ext cx="5207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6" name="Object 48"/>
          <p:cNvGraphicFramePr>
            <a:graphicFrameLocks noChangeAspect="1"/>
          </p:cNvGraphicFramePr>
          <p:nvPr/>
        </p:nvGraphicFramePr>
        <p:xfrm>
          <a:off x="5797550" y="4565700"/>
          <a:ext cx="431800" cy="266700"/>
        </p:xfrm>
        <a:graphic>
          <a:graphicData uri="http://schemas.openxmlformats.org/presentationml/2006/ole">
            <mc:AlternateContent xmlns:mc="http://schemas.openxmlformats.org/markup-compatibility/2006">
              <mc:Choice xmlns:v="urn:schemas-microsoft-com:vml" Requires="v">
                <p:oleObj spid="_x0000_s5143" name="Equation" r:id="rId46" imgW="431640" imgH="266400" progId="Equation.DSMT4">
                  <p:embed/>
                </p:oleObj>
              </mc:Choice>
              <mc:Fallback>
                <p:oleObj name="Equation" r:id="rId46" imgW="431640" imgH="266400" progId="Equation.DSMT4">
                  <p:embed/>
                  <p:pic>
                    <p:nvPicPr>
                      <p:cNvPr id="22576" name="Object 48"/>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797550" y="4565700"/>
                        <a:ext cx="43180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7" name="Object 49"/>
          <p:cNvGraphicFramePr>
            <a:graphicFrameLocks noChangeAspect="1"/>
          </p:cNvGraphicFramePr>
          <p:nvPr/>
        </p:nvGraphicFramePr>
        <p:xfrm>
          <a:off x="5172075" y="4999087"/>
          <a:ext cx="812800" cy="381000"/>
        </p:xfrm>
        <a:graphic>
          <a:graphicData uri="http://schemas.openxmlformats.org/presentationml/2006/ole">
            <mc:AlternateContent xmlns:mc="http://schemas.openxmlformats.org/markup-compatibility/2006">
              <mc:Choice xmlns:v="urn:schemas-microsoft-com:vml" Requires="v">
                <p:oleObj spid="_x0000_s5144" name="Equation" r:id="rId48" imgW="812520" imgH="380880" progId="Equation.DSMT4">
                  <p:embed/>
                </p:oleObj>
              </mc:Choice>
              <mc:Fallback>
                <p:oleObj name="Equation" r:id="rId48" imgW="812520" imgH="380880" progId="Equation.DSMT4">
                  <p:embed/>
                  <p:pic>
                    <p:nvPicPr>
                      <p:cNvPr id="22577" name="Object 49"/>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5172075" y="4999087"/>
                        <a:ext cx="8128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8" name="Object 50"/>
          <p:cNvGraphicFramePr>
            <a:graphicFrameLocks noChangeAspect="1"/>
          </p:cNvGraphicFramePr>
          <p:nvPr/>
        </p:nvGraphicFramePr>
        <p:xfrm>
          <a:off x="6064250" y="4976862"/>
          <a:ext cx="812800" cy="381000"/>
        </p:xfrm>
        <a:graphic>
          <a:graphicData uri="http://schemas.openxmlformats.org/presentationml/2006/ole">
            <mc:AlternateContent xmlns:mc="http://schemas.openxmlformats.org/markup-compatibility/2006">
              <mc:Choice xmlns:v="urn:schemas-microsoft-com:vml" Requires="v">
                <p:oleObj spid="_x0000_s5145" name="Equation" r:id="rId50" imgW="812520" imgH="380880" progId="Equation.DSMT4">
                  <p:embed/>
                </p:oleObj>
              </mc:Choice>
              <mc:Fallback>
                <p:oleObj name="Equation" r:id="rId50" imgW="812520" imgH="380880" progId="Equation.DSMT4">
                  <p:embed/>
                  <p:pic>
                    <p:nvPicPr>
                      <p:cNvPr id="22578" name="Object 50"/>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6064250" y="4976862"/>
                        <a:ext cx="8128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79" name="Object 51"/>
          <p:cNvGraphicFramePr>
            <a:graphicFrameLocks noChangeAspect="1"/>
          </p:cNvGraphicFramePr>
          <p:nvPr/>
        </p:nvGraphicFramePr>
        <p:xfrm>
          <a:off x="4140200" y="5575350"/>
          <a:ext cx="2413000" cy="431800"/>
        </p:xfrm>
        <a:graphic>
          <a:graphicData uri="http://schemas.openxmlformats.org/presentationml/2006/ole">
            <mc:AlternateContent xmlns:mc="http://schemas.openxmlformats.org/markup-compatibility/2006">
              <mc:Choice xmlns:v="urn:schemas-microsoft-com:vml" Requires="v">
                <p:oleObj spid="_x0000_s5146" name="Equation" r:id="rId52" imgW="2412720" imgH="431640" progId="Equation.DSMT4">
                  <p:embed/>
                </p:oleObj>
              </mc:Choice>
              <mc:Fallback>
                <p:oleObj name="Equation" r:id="rId52" imgW="2412720" imgH="431640" progId="Equation.DSMT4">
                  <p:embed/>
                  <p:pic>
                    <p:nvPicPr>
                      <p:cNvPr id="22579" name="Object 51"/>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4140200" y="5575350"/>
                        <a:ext cx="24130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16" name="Text Box 5"/>
          <p:cNvSpPr txBox="1">
            <a:spLocks noChangeArrowheads="1"/>
          </p:cNvSpPr>
          <p:nvPr/>
        </p:nvSpPr>
        <p:spPr bwMode="auto">
          <a:xfrm>
            <a:off x="0" y="6613525"/>
            <a:ext cx="4059238" cy="244475"/>
          </a:xfrm>
          <a:prstGeom prst="rect">
            <a:avLst/>
          </a:prstGeom>
          <a:noFill/>
          <a:ln w="9525">
            <a:noFill/>
            <a:miter lim="800000"/>
            <a:headEnd/>
            <a:tailEnd/>
          </a:ln>
        </p:spPr>
        <p:txBody>
          <a:bodyPr wrap="none">
            <a:spAutoFit/>
          </a:bodyPr>
          <a:lstStyle/>
          <a:p>
            <a:r>
              <a:rPr lang="en-US" sz="1000"/>
              <a:t>© Copyright all rights reserved to Homework depot: </a:t>
            </a:r>
            <a:r>
              <a:rPr lang="en-US" sz="1000">
                <a:hlinkClick r:id="rId54"/>
              </a:rPr>
              <a:t>www.BCMath.ca</a:t>
            </a:r>
            <a:r>
              <a:rPr lang="en-US" sz="1000"/>
              <a:t> </a:t>
            </a:r>
          </a:p>
        </p:txBody>
      </p:sp>
      <p:sp>
        <p:nvSpPr>
          <p:cNvPr id="2" name="Rectangle 1">
            <a:extLst>
              <a:ext uri="{FF2B5EF4-FFF2-40B4-BE49-F238E27FC236}">
                <a16:creationId xmlns:a16="http://schemas.microsoft.com/office/drawing/2014/main" id="{0F89E51F-B626-4BF0-BE46-E249071C7B80}"/>
              </a:ext>
            </a:extLst>
          </p:cNvPr>
          <p:cNvSpPr/>
          <p:nvPr/>
        </p:nvSpPr>
        <p:spPr>
          <a:xfrm rot="19503852">
            <a:off x="2005950" y="2661066"/>
            <a:ext cx="161639" cy="1441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51"/>
                                        </p:tgtEl>
                                        <p:attrNameLst>
                                          <p:attrName>style.visibility</p:attrName>
                                        </p:attrNameLst>
                                      </p:cBhvr>
                                      <p:to>
                                        <p:strVal val="visible"/>
                                      </p:to>
                                    </p:set>
                                    <p:animEffect transition="in" filter="blinds(horizontal)">
                                      <p:cBhvr>
                                        <p:cTn id="7" dur="500"/>
                                        <p:tgtEl>
                                          <p:spTgt spid="2255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52"/>
                                        </p:tgtEl>
                                        <p:attrNameLst>
                                          <p:attrName>style.visibility</p:attrName>
                                        </p:attrNameLst>
                                      </p:cBhvr>
                                      <p:to>
                                        <p:strVal val="visible"/>
                                      </p:to>
                                    </p:set>
                                    <p:animEffect transition="in" filter="blinds(horizontal)">
                                      <p:cBhvr>
                                        <p:cTn id="12" dur="500"/>
                                        <p:tgtEl>
                                          <p:spTgt spid="2255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53"/>
                                        </p:tgtEl>
                                        <p:attrNameLst>
                                          <p:attrName>style.visibility</p:attrName>
                                        </p:attrNameLst>
                                      </p:cBhvr>
                                      <p:to>
                                        <p:strVal val="visible"/>
                                      </p:to>
                                    </p:set>
                                    <p:animEffect transition="in" filter="blinds(horizontal)">
                                      <p:cBhvr>
                                        <p:cTn id="17" dur="500"/>
                                        <p:tgtEl>
                                          <p:spTgt spid="2255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2555"/>
                                        </p:tgtEl>
                                        <p:attrNameLst>
                                          <p:attrName>style.visibility</p:attrName>
                                        </p:attrNameLst>
                                      </p:cBhvr>
                                      <p:to>
                                        <p:strVal val="visible"/>
                                      </p:to>
                                    </p:set>
                                    <p:animEffect transition="in" filter="blinds(horizontal)">
                                      <p:cBhvr>
                                        <p:cTn id="22" dur="500"/>
                                        <p:tgtEl>
                                          <p:spTgt spid="2255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2554"/>
                                        </p:tgtEl>
                                        <p:attrNameLst>
                                          <p:attrName>style.visibility</p:attrName>
                                        </p:attrNameLst>
                                      </p:cBhvr>
                                      <p:to>
                                        <p:strVal val="visible"/>
                                      </p:to>
                                    </p:set>
                                    <p:animEffect transition="in" filter="blinds(horizontal)">
                                      <p:cBhvr>
                                        <p:cTn id="27" dur="500"/>
                                        <p:tgtEl>
                                          <p:spTgt spid="2255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2556"/>
                                        </p:tgtEl>
                                        <p:attrNameLst>
                                          <p:attrName>style.visibility</p:attrName>
                                        </p:attrNameLst>
                                      </p:cBhvr>
                                      <p:to>
                                        <p:strVal val="visible"/>
                                      </p:to>
                                    </p:set>
                                    <p:animEffect transition="in" filter="blinds(horizontal)">
                                      <p:cBhvr>
                                        <p:cTn id="32" dur="500"/>
                                        <p:tgtEl>
                                          <p:spTgt spid="2255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2557"/>
                                        </p:tgtEl>
                                        <p:attrNameLst>
                                          <p:attrName>style.visibility</p:attrName>
                                        </p:attrNameLst>
                                      </p:cBhvr>
                                      <p:to>
                                        <p:strVal val="visible"/>
                                      </p:to>
                                    </p:set>
                                    <p:animEffect transition="in" filter="blinds(horizontal)">
                                      <p:cBhvr>
                                        <p:cTn id="37" dur="500"/>
                                        <p:tgtEl>
                                          <p:spTgt spid="2255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2558"/>
                                        </p:tgtEl>
                                        <p:attrNameLst>
                                          <p:attrName>style.visibility</p:attrName>
                                        </p:attrNameLst>
                                      </p:cBhvr>
                                      <p:to>
                                        <p:strVal val="visible"/>
                                      </p:to>
                                    </p:set>
                                    <p:animEffect transition="in" filter="blinds(horizontal)">
                                      <p:cBhvr>
                                        <p:cTn id="42" dur="500"/>
                                        <p:tgtEl>
                                          <p:spTgt spid="2255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2559"/>
                                        </p:tgtEl>
                                        <p:attrNameLst>
                                          <p:attrName>style.visibility</p:attrName>
                                        </p:attrNameLst>
                                      </p:cBhvr>
                                      <p:to>
                                        <p:strVal val="visible"/>
                                      </p:to>
                                    </p:set>
                                    <p:animEffect transition="in" filter="blinds(horizontal)">
                                      <p:cBhvr>
                                        <p:cTn id="47" dur="500"/>
                                        <p:tgtEl>
                                          <p:spTgt spid="2255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2560"/>
                                        </p:tgtEl>
                                        <p:attrNameLst>
                                          <p:attrName>style.visibility</p:attrName>
                                        </p:attrNameLst>
                                      </p:cBhvr>
                                      <p:to>
                                        <p:strVal val="visible"/>
                                      </p:to>
                                    </p:set>
                                    <p:animEffect transition="in" filter="blinds(horizontal)">
                                      <p:cBhvr>
                                        <p:cTn id="52" dur="500"/>
                                        <p:tgtEl>
                                          <p:spTgt spid="2256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2561"/>
                                        </p:tgtEl>
                                        <p:attrNameLst>
                                          <p:attrName>style.visibility</p:attrName>
                                        </p:attrNameLst>
                                      </p:cBhvr>
                                      <p:to>
                                        <p:strVal val="visible"/>
                                      </p:to>
                                    </p:set>
                                    <p:animEffect transition="in" filter="blinds(horizontal)">
                                      <p:cBhvr>
                                        <p:cTn id="57" dur="500"/>
                                        <p:tgtEl>
                                          <p:spTgt spid="2256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2562"/>
                                        </p:tgtEl>
                                        <p:attrNameLst>
                                          <p:attrName>style.visibility</p:attrName>
                                        </p:attrNameLst>
                                      </p:cBhvr>
                                      <p:to>
                                        <p:strVal val="visible"/>
                                      </p:to>
                                    </p:set>
                                    <p:animEffect transition="in" filter="blinds(horizontal)">
                                      <p:cBhvr>
                                        <p:cTn id="62" dur="500"/>
                                        <p:tgtEl>
                                          <p:spTgt spid="2256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2563"/>
                                        </p:tgtEl>
                                        <p:attrNameLst>
                                          <p:attrName>style.visibility</p:attrName>
                                        </p:attrNameLst>
                                      </p:cBhvr>
                                      <p:to>
                                        <p:strVal val="visible"/>
                                      </p:to>
                                    </p:set>
                                    <p:animEffect transition="in" filter="blinds(horizontal)">
                                      <p:cBhvr>
                                        <p:cTn id="67" dur="500"/>
                                        <p:tgtEl>
                                          <p:spTgt spid="22563"/>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22564"/>
                                        </p:tgtEl>
                                        <p:attrNameLst>
                                          <p:attrName>style.visibility</p:attrName>
                                        </p:attrNameLst>
                                      </p:cBhvr>
                                      <p:to>
                                        <p:strVal val="visible"/>
                                      </p:to>
                                    </p:set>
                                    <p:animEffect transition="in" filter="blinds(horizontal)">
                                      <p:cBhvr>
                                        <p:cTn id="72" dur="500"/>
                                        <p:tgtEl>
                                          <p:spTgt spid="22564"/>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2565"/>
                                        </p:tgtEl>
                                        <p:attrNameLst>
                                          <p:attrName>style.visibility</p:attrName>
                                        </p:attrNameLst>
                                      </p:cBhvr>
                                      <p:to>
                                        <p:strVal val="visible"/>
                                      </p:to>
                                    </p:set>
                                    <p:animEffect transition="in" filter="blinds(horizontal)">
                                      <p:cBhvr>
                                        <p:cTn id="77" dur="500"/>
                                        <p:tgtEl>
                                          <p:spTgt spid="22565"/>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2566"/>
                                        </p:tgtEl>
                                        <p:attrNameLst>
                                          <p:attrName>style.visibility</p:attrName>
                                        </p:attrNameLst>
                                      </p:cBhvr>
                                      <p:to>
                                        <p:strVal val="visible"/>
                                      </p:to>
                                    </p:set>
                                    <p:animEffect transition="in" filter="blinds(horizontal)">
                                      <p:cBhvr>
                                        <p:cTn id="82" dur="500"/>
                                        <p:tgtEl>
                                          <p:spTgt spid="22566"/>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2567"/>
                                        </p:tgtEl>
                                        <p:attrNameLst>
                                          <p:attrName>style.visibility</p:attrName>
                                        </p:attrNameLst>
                                      </p:cBhvr>
                                      <p:to>
                                        <p:strVal val="visible"/>
                                      </p:to>
                                    </p:set>
                                    <p:animEffect transition="in" filter="blinds(horizontal)">
                                      <p:cBhvr>
                                        <p:cTn id="87" dur="500"/>
                                        <p:tgtEl>
                                          <p:spTgt spid="2256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22568"/>
                                        </p:tgtEl>
                                        <p:attrNameLst>
                                          <p:attrName>style.visibility</p:attrName>
                                        </p:attrNameLst>
                                      </p:cBhvr>
                                      <p:to>
                                        <p:strVal val="visible"/>
                                      </p:to>
                                    </p:set>
                                    <p:animEffect transition="in" filter="blinds(horizontal)">
                                      <p:cBhvr>
                                        <p:cTn id="92" dur="500"/>
                                        <p:tgtEl>
                                          <p:spTgt spid="22568"/>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22569"/>
                                        </p:tgtEl>
                                        <p:attrNameLst>
                                          <p:attrName>style.visibility</p:attrName>
                                        </p:attrNameLst>
                                      </p:cBhvr>
                                      <p:to>
                                        <p:strVal val="visible"/>
                                      </p:to>
                                    </p:set>
                                    <p:animEffect transition="in" filter="blinds(horizontal)">
                                      <p:cBhvr>
                                        <p:cTn id="97" dur="500"/>
                                        <p:tgtEl>
                                          <p:spTgt spid="22569"/>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22571"/>
                                        </p:tgtEl>
                                        <p:attrNameLst>
                                          <p:attrName>style.visibility</p:attrName>
                                        </p:attrNameLst>
                                      </p:cBhvr>
                                      <p:to>
                                        <p:strVal val="visible"/>
                                      </p:to>
                                    </p:set>
                                    <p:animEffect transition="in" filter="blinds(horizontal)">
                                      <p:cBhvr>
                                        <p:cTn id="102" dur="500"/>
                                        <p:tgtEl>
                                          <p:spTgt spid="22571"/>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22572"/>
                                        </p:tgtEl>
                                        <p:attrNameLst>
                                          <p:attrName>style.visibility</p:attrName>
                                        </p:attrNameLst>
                                      </p:cBhvr>
                                      <p:to>
                                        <p:strVal val="visible"/>
                                      </p:to>
                                    </p:set>
                                    <p:animEffect transition="in" filter="blinds(horizontal)">
                                      <p:cBhvr>
                                        <p:cTn id="107" dur="500"/>
                                        <p:tgtEl>
                                          <p:spTgt spid="2257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22573"/>
                                        </p:tgtEl>
                                        <p:attrNameLst>
                                          <p:attrName>style.visibility</p:attrName>
                                        </p:attrNameLst>
                                      </p:cBhvr>
                                      <p:to>
                                        <p:strVal val="visible"/>
                                      </p:to>
                                    </p:set>
                                    <p:animEffect transition="in" filter="blinds(horizontal)">
                                      <p:cBhvr>
                                        <p:cTn id="112" dur="500"/>
                                        <p:tgtEl>
                                          <p:spTgt spid="22573"/>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22574"/>
                                        </p:tgtEl>
                                        <p:attrNameLst>
                                          <p:attrName>style.visibility</p:attrName>
                                        </p:attrNameLst>
                                      </p:cBhvr>
                                      <p:to>
                                        <p:strVal val="visible"/>
                                      </p:to>
                                    </p:set>
                                    <p:animEffect transition="in" filter="blinds(horizontal)">
                                      <p:cBhvr>
                                        <p:cTn id="117" dur="500"/>
                                        <p:tgtEl>
                                          <p:spTgt spid="22574"/>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22575"/>
                                        </p:tgtEl>
                                        <p:attrNameLst>
                                          <p:attrName>style.visibility</p:attrName>
                                        </p:attrNameLst>
                                      </p:cBhvr>
                                      <p:to>
                                        <p:strVal val="visible"/>
                                      </p:to>
                                    </p:set>
                                    <p:animEffect transition="in" filter="blinds(horizontal)">
                                      <p:cBhvr>
                                        <p:cTn id="122" dur="500"/>
                                        <p:tgtEl>
                                          <p:spTgt spid="2257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22576"/>
                                        </p:tgtEl>
                                        <p:attrNameLst>
                                          <p:attrName>style.visibility</p:attrName>
                                        </p:attrNameLst>
                                      </p:cBhvr>
                                      <p:to>
                                        <p:strVal val="visible"/>
                                      </p:to>
                                    </p:set>
                                    <p:animEffect transition="in" filter="blinds(horizontal)">
                                      <p:cBhvr>
                                        <p:cTn id="127" dur="500"/>
                                        <p:tgtEl>
                                          <p:spTgt spid="22576"/>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22577"/>
                                        </p:tgtEl>
                                        <p:attrNameLst>
                                          <p:attrName>style.visibility</p:attrName>
                                        </p:attrNameLst>
                                      </p:cBhvr>
                                      <p:to>
                                        <p:strVal val="visible"/>
                                      </p:to>
                                    </p:set>
                                    <p:animEffect transition="in" filter="blinds(horizontal)">
                                      <p:cBhvr>
                                        <p:cTn id="132" dur="500"/>
                                        <p:tgtEl>
                                          <p:spTgt spid="22577"/>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22578"/>
                                        </p:tgtEl>
                                        <p:attrNameLst>
                                          <p:attrName>style.visibility</p:attrName>
                                        </p:attrNameLst>
                                      </p:cBhvr>
                                      <p:to>
                                        <p:strVal val="visible"/>
                                      </p:to>
                                    </p:set>
                                    <p:animEffect transition="in" filter="blinds(horizontal)">
                                      <p:cBhvr>
                                        <p:cTn id="137" dur="500"/>
                                        <p:tgtEl>
                                          <p:spTgt spid="22578"/>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nodeType="clickEffect">
                                  <p:stCondLst>
                                    <p:cond delay="0"/>
                                  </p:stCondLst>
                                  <p:childTnLst>
                                    <p:set>
                                      <p:cBhvr>
                                        <p:cTn id="141" dur="1" fill="hold">
                                          <p:stCondLst>
                                            <p:cond delay="0"/>
                                          </p:stCondLst>
                                        </p:cTn>
                                        <p:tgtEl>
                                          <p:spTgt spid="22579"/>
                                        </p:tgtEl>
                                        <p:attrNameLst>
                                          <p:attrName>style.visibility</p:attrName>
                                        </p:attrNameLst>
                                      </p:cBhvr>
                                      <p:to>
                                        <p:strVal val="visible"/>
                                      </p:to>
                                    </p:set>
                                    <p:animEffect transition="in" filter="blinds(horizontal)">
                                      <p:cBhvr>
                                        <p:cTn id="142" dur="500"/>
                                        <p:tgtEl>
                                          <p:spTgt spid="22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1" grpId="0"/>
      <p:bldP spid="22552" grpId="0" animBg="1"/>
      <p:bldP spid="22553" grpId="0" animBg="1"/>
      <p:bldP spid="22565" grpId="0"/>
      <p:bldP spid="22566" grpId="0" animBg="1"/>
      <p:bldP spid="2256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435280" cy="634082"/>
          </a:xfrm>
        </p:spPr>
        <p:txBody>
          <a:bodyPr>
            <a:normAutofit/>
          </a:bodyPr>
          <a:lstStyle/>
          <a:p>
            <a:r>
              <a:rPr lang="en-CA" sz="2500" dirty="0"/>
              <a:t>Given the following trapezoid, find the area : </a:t>
            </a:r>
          </a:p>
        </p:txBody>
      </p:sp>
      <p:sp>
        <p:nvSpPr>
          <p:cNvPr id="4" name="Trapezoid 3"/>
          <p:cNvSpPr/>
          <p:nvPr/>
        </p:nvSpPr>
        <p:spPr>
          <a:xfrm>
            <a:off x="323528" y="1340768"/>
            <a:ext cx="3312368" cy="1656184"/>
          </a:xfrm>
          <a:prstGeom prst="trapezoid">
            <a:avLst>
              <a:gd name="adj" fmla="val 5736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7" name="Object 6"/>
          <p:cNvGraphicFramePr>
            <a:graphicFrameLocks noChangeAspect="1"/>
          </p:cNvGraphicFramePr>
          <p:nvPr>
            <p:extLst>
              <p:ext uri="{D42A27DB-BD31-4B8C-83A1-F6EECF244321}">
                <p14:modId xmlns:p14="http://schemas.microsoft.com/office/powerpoint/2010/main" val="1617770431"/>
              </p:ext>
            </p:extLst>
          </p:nvPr>
        </p:nvGraphicFramePr>
        <p:xfrm>
          <a:off x="467544" y="2708920"/>
          <a:ext cx="411474" cy="288032"/>
        </p:xfrm>
        <a:graphic>
          <a:graphicData uri="http://schemas.openxmlformats.org/presentationml/2006/ole">
            <mc:AlternateContent xmlns:mc="http://schemas.openxmlformats.org/markup-compatibility/2006">
              <mc:Choice xmlns:v="urn:schemas-microsoft-com:vml" Requires="v">
                <p:oleObj spid="_x0000_s6146" name="Equation" r:id="rId4" imgW="253800" imgH="177480" progId="Equation.DSMT4">
                  <p:embed/>
                </p:oleObj>
              </mc:Choice>
              <mc:Fallback>
                <p:oleObj name="Equation" r:id="rId4" imgW="253800" imgH="177480" progId="Equation.DSMT4">
                  <p:embed/>
                  <p:pic>
                    <p:nvPicPr>
                      <p:cNvPr id="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2708920"/>
                        <a:ext cx="411474"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25215205"/>
              </p:ext>
            </p:extLst>
          </p:nvPr>
        </p:nvGraphicFramePr>
        <p:xfrm>
          <a:off x="3080406" y="2708920"/>
          <a:ext cx="411474" cy="288032"/>
        </p:xfrm>
        <a:graphic>
          <a:graphicData uri="http://schemas.openxmlformats.org/presentationml/2006/ole">
            <mc:AlternateContent xmlns:mc="http://schemas.openxmlformats.org/markup-compatibility/2006">
              <mc:Choice xmlns:v="urn:schemas-microsoft-com:vml" Requires="v">
                <p:oleObj spid="_x0000_s6147" name="Equation" r:id="rId6" imgW="253800" imgH="177480" progId="Equation.DSMT4">
                  <p:embed/>
                </p:oleObj>
              </mc:Choice>
              <mc:Fallback>
                <p:oleObj name="Equation" r:id="rId6" imgW="253800" imgH="177480" progId="Equation.DSMT4">
                  <p:embed/>
                  <p:pic>
                    <p:nvPicPr>
                      <p:cNvPr id="8"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80406" y="2708920"/>
                        <a:ext cx="411474"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457536660"/>
              </p:ext>
            </p:extLst>
          </p:nvPr>
        </p:nvGraphicFramePr>
        <p:xfrm>
          <a:off x="1762795" y="1052736"/>
          <a:ext cx="288925" cy="266700"/>
        </p:xfrm>
        <a:graphic>
          <a:graphicData uri="http://schemas.openxmlformats.org/presentationml/2006/ole">
            <mc:AlternateContent xmlns:mc="http://schemas.openxmlformats.org/markup-compatibility/2006">
              <mc:Choice xmlns:v="urn:schemas-microsoft-com:vml" Requires="v">
                <p:oleObj spid="_x0000_s6148" name="Equation" r:id="rId8" imgW="177480" imgH="164880" progId="Equation.DSMT4">
                  <p:embed/>
                </p:oleObj>
              </mc:Choice>
              <mc:Fallback>
                <p:oleObj name="Equation" r:id="rId8" imgW="177480" imgH="164880" progId="Equation.DSMT4">
                  <p:embed/>
                  <p:pic>
                    <p:nvPicPr>
                      <p:cNvPr id="9"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62795" y="1052736"/>
                        <a:ext cx="288925"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5435478"/>
              </p:ext>
            </p:extLst>
          </p:nvPr>
        </p:nvGraphicFramePr>
        <p:xfrm>
          <a:off x="539552" y="1866156"/>
          <a:ext cx="288925" cy="266700"/>
        </p:xfrm>
        <a:graphic>
          <a:graphicData uri="http://schemas.openxmlformats.org/presentationml/2006/ole">
            <mc:AlternateContent xmlns:mc="http://schemas.openxmlformats.org/markup-compatibility/2006">
              <mc:Choice xmlns:v="urn:schemas-microsoft-com:vml" Requires="v">
                <p:oleObj spid="_x0000_s6149" name="Equation" r:id="rId10" imgW="177480" imgH="164880" progId="Equation.DSMT4">
                  <p:embed/>
                </p:oleObj>
              </mc:Choice>
              <mc:Fallback>
                <p:oleObj name="Equation" r:id="rId10" imgW="177480" imgH="164880" progId="Equation.DSMT4">
                  <p:embed/>
                  <p:pic>
                    <p:nvPicPr>
                      <p:cNvPr id="1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39552" y="1866156"/>
                        <a:ext cx="288925"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16887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9453AD-A80A-4906-A44D-50CE1D6FB599}"/>
              </a:ext>
            </a:extLst>
          </p:cNvPr>
          <p:cNvPicPr>
            <a:picLocks noChangeAspect="1"/>
          </p:cNvPicPr>
          <p:nvPr/>
        </p:nvPicPr>
        <p:blipFill>
          <a:blip r:embed="rId3"/>
          <a:stretch>
            <a:fillRect/>
          </a:stretch>
        </p:blipFill>
        <p:spPr>
          <a:xfrm>
            <a:off x="395536" y="2132856"/>
            <a:ext cx="5004048" cy="3678274"/>
          </a:xfrm>
          <a:prstGeom prst="rect">
            <a:avLst/>
          </a:prstGeom>
        </p:spPr>
      </p:pic>
      <p:pic>
        <p:nvPicPr>
          <p:cNvPr id="5" name="Picture 4">
            <a:extLst>
              <a:ext uri="{FF2B5EF4-FFF2-40B4-BE49-F238E27FC236}">
                <a16:creationId xmlns:a16="http://schemas.microsoft.com/office/drawing/2014/main" id="{54075E44-E4E1-4D27-B056-BE8338475E61}"/>
              </a:ext>
            </a:extLst>
          </p:cNvPr>
          <p:cNvPicPr>
            <a:picLocks noChangeAspect="1"/>
          </p:cNvPicPr>
          <p:nvPr/>
        </p:nvPicPr>
        <p:blipFill>
          <a:blip r:embed="rId4"/>
          <a:stretch>
            <a:fillRect/>
          </a:stretch>
        </p:blipFill>
        <p:spPr>
          <a:xfrm>
            <a:off x="107505" y="260648"/>
            <a:ext cx="6048672" cy="1152128"/>
          </a:xfrm>
          <a:prstGeom prst="rect">
            <a:avLst/>
          </a:prstGeom>
        </p:spPr>
      </p:pic>
    </p:spTree>
    <p:extLst>
      <p:ext uri="{BB962C8B-B14F-4D97-AF65-F5344CB8AC3E}">
        <p14:creationId xmlns:p14="http://schemas.microsoft.com/office/powerpoint/2010/main" val="3317973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BF50C581-668A-46C8-BE0B-A43C6A989C91}"/>
              </a:ext>
            </a:extLst>
          </p:cNvPr>
          <p:cNvSpPr/>
          <p:nvPr/>
        </p:nvSpPr>
        <p:spPr>
          <a:xfrm>
            <a:off x="1403648" y="3410278"/>
            <a:ext cx="1944216" cy="1944216"/>
          </a:xfrm>
          <a:prstGeom prst="ellipse">
            <a:avLst/>
          </a:prstGeom>
          <a:noFill/>
          <a:ln w="476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itle 1">
            <a:extLst>
              <a:ext uri="{FF2B5EF4-FFF2-40B4-BE49-F238E27FC236}">
                <a16:creationId xmlns:a16="http://schemas.microsoft.com/office/drawing/2014/main" id="{7C69C647-1D27-4484-9752-EF3061E1DED3}"/>
              </a:ext>
            </a:extLst>
          </p:cNvPr>
          <p:cNvSpPr>
            <a:spLocks noGrp="1"/>
          </p:cNvSpPr>
          <p:nvPr>
            <p:ph type="title"/>
          </p:nvPr>
        </p:nvSpPr>
        <p:spPr>
          <a:xfrm>
            <a:off x="179512" y="116632"/>
            <a:ext cx="8435280" cy="1800200"/>
          </a:xfrm>
        </p:spPr>
        <p:txBody>
          <a:bodyPr>
            <a:normAutofit fontScale="90000"/>
          </a:bodyPr>
          <a:lstStyle/>
          <a:p>
            <a:r>
              <a:rPr lang="en-CA" sz="2500" dirty="0"/>
              <a:t>A circle is inscribed inside an equilateral triangle where it is tangent to three sides.  Another equilateral triangle is inscribed inside the circle.  What is the ratio of the Bigger Triangle’s Area to the Smaller Triangle’s area</a:t>
            </a:r>
          </a:p>
        </p:txBody>
      </p:sp>
      <p:sp>
        <p:nvSpPr>
          <p:cNvPr id="6" name="Isosceles Triangle 5">
            <a:extLst>
              <a:ext uri="{FF2B5EF4-FFF2-40B4-BE49-F238E27FC236}">
                <a16:creationId xmlns:a16="http://schemas.microsoft.com/office/drawing/2014/main" id="{CE36FAF8-2CE2-4BF6-B708-A806A20E478A}"/>
              </a:ext>
            </a:extLst>
          </p:cNvPr>
          <p:cNvSpPr/>
          <p:nvPr/>
        </p:nvSpPr>
        <p:spPr>
          <a:xfrm>
            <a:off x="1547664" y="3410278"/>
            <a:ext cx="1584176" cy="1548000"/>
          </a:xfrm>
          <a:prstGeom prst="triangl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Isosceles Triangle 7">
            <a:extLst>
              <a:ext uri="{FF2B5EF4-FFF2-40B4-BE49-F238E27FC236}">
                <a16:creationId xmlns:a16="http://schemas.microsoft.com/office/drawing/2014/main" id="{20EDA207-EF9F-4B5A-B2D1-5F81F93046F4}"/>
              </a:ext>
            </a:extLst>
          </p:cNvPr>
          <p:cNvSpPr>
            <a:spLocks noChangeAspect="1"/>
          </p:cNvSpPr>
          <p:nvPr/>
        </p:nvSpPr>
        <p:spPr>
          <a:xfrm>
            <a:off x="755576" y="2204864"/>
            <a:ext cx="3243747" cy="3149630"/>
          </a:xfrm>
          <a:prstGeom prst="triangle">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9471247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GENSWF_OUTPUT_FILE_NAME" val="m9hch63"/>
  <p:tag name="ISPRING_RESOURCE_PATHS_HASH" val="d87786715bb7f1c7a358c1a684be96fd391332"/>
  <p:tag name="ISPRING_RESOURCE_PATHS_HASH_2" val="65d2e1b8ba6fcdce4aad6a1af48cce83d2cfe93"/>
  <p:tag name="ISPRING_RESOURCE_PATHS_HASH_PRESENTER" val="45feede2bfc5acb5f5711571decb1548b4e2e"/>
  <p:tag name="ISPRING_LMS_API_VERSION" val="SCORM 1.2"/>
  <p:tag name="ISPRING_ULTRA_SCORM_COURSE_ID" val="C517C6CE-A4E3-4F0E-AC76-CB972A4D1F29"/>
  <p:tag name="ISPRING_CMI5_LAUNCH_METHOD" val="any window"/>
  <p:tag name="ISPRING_SCORM_RATE_SLIDES" val="1"/>
  <p:tag name="ISPRINGCLOUDFOLDERID" val="1"/>
  <p:tag name="ISPRINGONLINEFOLDERID" val="1"/>
  <p:tag name="ISPRING_OUTPUT_FOLDER" val="[[&quot;\uFFFDʾ\&quot;{58857F64-F778-46F3-A3E4-9740F72F057B}&quot;,&quot;C:\\Users\\Danny\\OneDrive - SD41\\Website\\m9h&quot;]]"/>
  <p:tag name="ISPRING_SCORM_PASSING_SCORE" val="100.000000"/>
  <p:tag name="ISPRING_CURRENT_PLAYER_ID" val="universal-no-video"/>
  <p:tag name="ISPRING_PRESENTATION_TITLE" val="Section 6.3 Special Triangles"/>
  <p:tag name="ISPRING_FIRST_PUBLISH" val="1"/>
  <p:tag name="ISPRING_SCORM_ENDPOINT" val="&lt;endpoint&gt;&lt;enable&gt;0&lt;/enable&gt;&lt;lrs&gt;http://&lt;/lrs&gt;&lt;auth&gt;0&lt;/auth&gt;&lt;login&gt;&lt;/login&gt;&lt;password&gt;&lt;/password&gt;&lt;key&gt;&lt;/key&gt;&lt;name&gt;&lt;/name&gt;&lt;email&gt;&lt;/email&gt;&lt;/endpoint&gt;&#10;"/>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no-video&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QUIZZES"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341</TotalTime>
  <Words>576</Words>
  <Application>Microsoft Office PowerPoint</Application>
  <PresentationFormat>On-screen Show (4:3)</PresentationFormat>
  <Paragraphs>69</Paragraphs>
  <Slides>14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Century Schoolbook</vt:lpstr>
      <vt:lpstr>Wingdings</vt:lpstr>
      <vt:lpstr>Wingdings 2</vt:lpstr>
      <vt:lpstr>Oriel</vt:lpstr>
      <vt:lpstr>Equation</vt:lpstr>
      <vt:lpstr>Section 6.3 Special Triangles </vt:lpstr>
      <vt:lpstr>i) What are Special Triangles?</vt:lpstr>
      <vt:lpstr>PowerPoint Presentation</vt:lpstr>
      <vt:lpstr>PowerPoint Presentation</vt:lpstr>
      <vt:lpstr>PowerPoint Presentation</vt:lpstr>
      <vt:lpstr>Ex: Find the missing lengths:</vt:lpstr>
      <vt:lpstr>Given the following trapezoid, find the area : </vt:lpstr>
      <vt:lpstr>PowerPoint Presentation</vt:lpstr>
      <vt:lpstr>A circle is inscribed inside an equilateral triangle where it is tangent to three sides.  Another equilateral triangle is inscribed inside the circle.  What is the ratio of the Bigger Triangle’s Area to the Smaller Triangle’s area</vt:lpstr>
      <vt:lpstr>PowerPoint Presentation</vt:lpstr>
      <vt:lpstr>PowerPoint Presentation</vt:lpstr>
      <vt:lpstr>Solving Problems with Special Triangles</vt:lpstr>
      <vt:lpstr>PowerPoint Presentation</vt:lpstr>
      <vt:lpstr>2nd Solution: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6.3 Special Triangles</dc:title>
  <dc:creator>Danny Young</dc:creator>
  <cp:lastModifiedBy>Danny Young</cp:lastModifiedBy>
  <cp:revision>31</cp:revision>
  <dcterms:created xsi:type="dcterms:W3CDTF">2011-06-27T16:11:13Z</dcterms:created>
  <dcterms:modified xsi:type="dcterms:W3CDTF">2020-04-06T18:27:40Z</dcterms:modified>
</cp:coreProperties>
</file>